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Lst>
  <p:sldSz cy="6858000" cx="9144000"/>
  <p:notesSz cx="6858000" cy="9144000"/>
  <p:embeddedFontLst>
    <p:embeddedFont>
      <p:font typeface="Source Sans Pro"/>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01" roundtripDataSignature="AMtx7mi/ow9rrzFay+OQ0D72LK7QWkpL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F962D6-B9A0-4496-8093-3AE64DEFAC53}">
  <a:tblStyle styleId="{B0F962D6-B9A0-4496-8093-3AE64DEFAC53}" styleName="Table_0">
    <a:wholeTbl>
      <a:tcTxStyle b="off" i="off">
        <a:font>
          <a:latin typeface="Times New Roman"/>
          <a:ea typeface="Times New Roman"/>
          <a:cs typeface="Times New Roman"/>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Times New Roman"/>
          <a:ea typeface="Times New Roman"/>
          <a:cs typeface="Times New Roman"/>
        </a:font>
        <a:schemeClr val="lt1"/>
      </a:tcTxStyle>
      <a:tcStyle>
        <a:fill>
          <a:solidFill>
            <a:schemeClr val="accent1"/>
          </a:solidFill>
        </a:fill>
      </a:tcStyle>
    </a:firstRow>
    <a:neCell>
      <a:tcTxStyle/>
    </a:neCell>
    <a:nwCell>
      <a:tcTxStyle/>
    </a:nwCell>
  </a:tblStyle>
  <a:tblStyle styleId="{571DA7A0-2A1A-414D-ACD9-0591774F09BB}" styleName="Table_1">
    <a:wholeTbl>
      <a:tcTxStyle b="off" i="off">
        <a:font>
          <a:latin typeface="Times New Roman"/>
          <a:ea typeface="Times New Roman"/>
          <a:cs typeface="Times New Roman"/>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AEB"/>
          </a:solidFill>
        </a:fill>
      </a:tcStyle>
    </a:wholeTbl>
    <a:band1H>
      <a:tcTxStyle/>
      <a:tcStyle>
        <a:fill>
          <a:solidFill>
            <a:srgbClr val="CBD4D5"/>
          </a:solidFill>
        </a:fill>
      </a:tcStyle>
    </a:band1H>
    <a:band2H>
      <a:tcTxStyle/>
    </a:band2H>
    <a:band1V>
      <a:tcTxStyle/>
      <a:tcStyle>
        <a:fill>
          <a:solidFill>
            <a:srgbClr val="CBD4D5"/>
          </a:solidFill>
        </a:fill>
      </a:tcStyle>
    </a:band1V>
    <a:band2V>
      <a:tcTxStyle/>
    </a:band2V>
    <a:lastCol>
      <a:tcTxStyle b="on" i="off">
        <a:font>
          <a:latin typeface="Times New Roman"/>
          <a:ea typeface="Times New Roman"/>
          <a:cs typeface="Times New Roman"/>
        </a:font>
        <a:schemeClr val="lt1"/>
      </a:tcTxStyle>
      <a:tcStyle>
        <a:fill>
          <a:solidFill>
            <a:schemeClr val="accent1"/>
          </a:solidFill>
        </a:fill>
      </a:tcStyle>
    </a:lastCol>
    <a:firstCol>
      <a:tcTxStyle b="on" i="off">
        <a:font>
          <a:latin typeface="Times New Roman"/>
          <a:ea typeface="Times New Roman"/>
          <a:cs typeface="Times New Roman"/>
        </a:font>
        <a:schemeClr val="lt1"/>
      </a:tcTxStyle>
      <a:tcStyle>
        <a:fill>
          <a:solidFill>
            <a:schemeClr val="accent1"/>
          </a:solidFill>
        </a:fill>
      </a:tcStyle>
    </a:firstCol>
    <a:lastRow>
      <a:tcTxStyle b="on" i="off">
        <a:font>
          <a:latin typeface="Times New Roman"/>
          <a:ea typeface="Times New Roman"/>
          <a:cs typeface="Times New Roman"/>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imes New Roman"/>
          <a:ea typeface="Times New Roman"/>
          <a:cs typeface="Times New Roman"/>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1" Type="http://customschemas.google.com/relationships/presentationmetadata" Target="metadata"/><Relationship Id="rId100" Type="http://schemas.openxmlformats.org/officeDocument/2006/relationships/font" Target="fonts/SourceSansPro-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font" Target="fonts/SourceSansPro-regular.fntdata"/><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SourceSansPro-italic.fntdata"/><Relationship Id="rId10" Type="http://schemas.openxmlformats.org/officeDocument/2006/relationships/slide" Target="slides/slide3.xml"/><Relationship Id="rId98" Type="http://schemas.openxmlformats.org/officeDocument/2006/relationships/font" Target="fonts/SourceSansPro-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t>
            </a:r>
            <a:r>
              <a:rPr b="1" lang="en-US"/>
              <a:t>Dividends </a:t>
            </a:r>
            <a:r>
              <a:rPr lang="en-US"/>
              <a:t>decrease retained earnings, because they are distributions to stockholders of assets (usually cash) generated by net income. A successful business may pay dividends to shareholders as a return on their investments. Remember: </a:t>
            </a:r>
            <a:r>
              <a:rPr b="1" lang="en-US"/>
              <a:t>dividends are not expenses.</a:t>
            </a:r>
            <a:endParaRPr/>
          </a:p>
          <a:p>
            <a:pPr indent="0" lvl="0" marL="0" rtl="0" algn="l">
              <a:spcBef>
                <a:spcPts val="0"/>
              </a:spcBef>
              <a:spcAft>
                <a:spcPts val="0"/>
              </a:spcAft>
              <a:buNone/>
            </a:pPr>
            <a:r>
              <a:rPr b="1" lang="en-US"/>
              <a:t>Dividends never affect net income. Instead of being subtracted from revenues to compute net income, dividends are recorded as direct reductions of retained earnings.</a:t>
            </a:r>
            <a:endParaRPr/>
          </a:p>
        </p:txBody>
      </p:sp>
      <p:sp>
        <p:nvSpPr>
          <p:cNvPr id="510" name="Google Shape;51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pener: Version A">
  <p:cSld name="1_Opener: Version A">
    <p:spTree>
      <p:nvGrpSpPr>
        <p:cNvPr id="11" name="Shape 11"/>
        <p:cNvGrpSpPr/>
        <p:nvPr/>
      </p:nvGrpSpPr>
      <p:grpSpPr>
        <a:xfrm>
          <a:off x="0" y="0"/>
          <a:ext cx="0" cy="0"/>
          <a:chOff x="0" y="0"/>
          <a:chExt cx="0" cy="0"/>
        </a:xfrm>
      </p:grpSpPr>
      <p:sp>
        <p:nvSpPr>
          <p:cNvPr id="12" name="Google Shape;12;p91"/>
          <p:cNvSpPr txBox="1"/>
          <p:nvPr>
            <p:ph type="title"/>
          </p:nvPr>
        </p:nvSpPr>
        <p:spPr>
          <a:xfrm>
            <a:off x="152400" y="365125"/>
            <a:ext cx="8839200" cy="138747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200"/>
              <a:buFont typeface="Times New Roman"/>
              <a:buNone/>
              <a:defRPr b="0" i="0" sz="62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91"/>
          <p:cNvSpPr txBox="1"/>
          <p:nvPr>
            <p:ph idx="1" type="body"/>
          </p:nvPr>
        </p:nvSpPr>
        <p:spPr>
          <a:xfrm>
            <a:off x="152400" y="1755648"/>
            <a:ext cx="8839200" cy="60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900"/>
              <a:buFont typeface="Arial"/>
              <a:buNone/>
              <a:defRPr b="1" i="0" sz="29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1"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1"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1"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1"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4" name="Google Shape;14;p91"/>
          <p:cNvSpPr txBox="1"/>
          <p:nvPr>
            <p:ph idx="2" type="body"/>
          </p:nvPr>
        </p:nvSpPr>
        <p:spPr>
          <a:xfrm>
            <a:off x="152400" y="2363724"/>
            <a:ext cx="8839200" cy="68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2"/>
              </a:buClr>
              <a:buSzPts val="2800"/>
              <a:buFont typeface="Arial"/>
              <a:buNone/>
              <a:defRPr b="0" i="0" sz="2800" u="none" cap="none" strike="noStrike">
                <a:solidFill>
                  <a:schemeClr val="accent2"/>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5" name="Google Shape;15;p91"/>
          <p:cNvSpPr txBox="1"/>
          <p:nvPr>
            <p:ph idx="3" type="body"/>
          </p:nvPr>
        </p:nvSpPr>
        <p:spPr>
          <a:xfrm>
            <a:off x="152400" y="3733800"/>
            <a:ext cx="8839200" cy="53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rgbClr val="007787"/>
              </a:buClr>
              <a:buSzPts val="4000"/>
              <a:buFont typeface="Arial"/>
              <a:buNone/>
              <a:defRPr b="1" i="0" sz="4000" u="none" cap="none" strike="noStrike">
                <a:solidFill>
                  <a:srgbClr val="007787"/>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6" name="Google Shape;16;p91"/>
          <p:cNvSpPr txBox="1"/>
          <p:nvPr>
            <p:ph idx="4" type="body"/>
          </p:nvPr>
        </p:nvSpPr>
        <p:spPr>
          <a:xfrm>
            <a:off x="152400" y="4267200"/>
            <a:ext cx="8839200" cy="24384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3800"/>
              <a:buFont typeface="Arial"/>
              <a:buNone/>
              <a:defRPr b="0" i="0" sz="38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7" name="Google Shape;17;p91"/>
          <p:cNvSpPr txBox="1"/>
          <p:nvPr>
            <p:ph idx="5" type="body"/>
          </p:nvPr>
        </p:nvSpPr>
        <p:spPr>
          <a:xfrm>
            <a:off x="1568918" y="6248400"/>
            <a:ext cx="6584482" cy="457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8" name="Google Shape;18;p91"/>
          <p:cNvSpPr txBox="1"/>
          <p:nvPr>
            <p:ph idx="6" type="body"/>
          </p:nvPr>
        </p:nvSpPr>
        <p:spPr>
          <a:xfrm>
            <a:off x="152400" y="6092825"/>
            <a:ext cx="8839200" cy="273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A">
  <p:cSld name="Chapter Outline: Version A">
    <p:spTree>
      <p:nvGrpSpPr>
        <p:cNvPr id="99" name="Shape 99"/>
        <p:cNvGrpSpPr/>
        <p:nvPr/>
      </p:nvGrpSpPr>
      <p:grpSpPr>
        <a:xfrm>
          <a:off x="0" y="0"/>
          <a:ext cx="0" cy="0"/>
          <a:chOff x="0" y="0"/>
          <a:chExt cx="0" cy="0"/>
        </a:xfrm>
      </p:grpSpPr>
      <p:sp>
        <p:nvSpPr>
          <p:cNvPr id="100" name="Google Shape;100;p101"/>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01"/>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02" name="Google Shape;102;p101"/>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01"/>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B">
  <p:cSld name="Chapter Outline: Version B">
    <p:spTree>
      <p:nvGrpSpPr>
        <p:cNvPr id="104" name="Shape 104"/>
        <p:cNvGrpSpPr/>
        <p:nvPr/>
      </p:nvGrpSpPr>
      <p:grpSpPr>
        <a:xfrm>
          <a:off x="0" y="0"/>
          <a:ext cx="0" cy="0"/>
          <a:chOff x="0" y="0"/>
          <a:chExt cx="0" cy="0"/>
        </a:xfrm>
      </p:grpSpPr>
      <p:sp>
        <p:nvSpPr>
          <p:cNvPr id="105" name="Google Shape;105;p102"/>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02"/>
          <p:cNvSpPr txBox="1"/>
          <p:nvPr>
            <p:ph idx="1" type="body"/>
          </p:nvPr>
        </p:nvSpPr>
        <p:spPr>
          <a:xfrm>
            <a:off x="304800" y="1752600"/>
            <a:ext cx="8534400" cy="460375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07" name="Google Shape;107;p102"/>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02"/>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C1 (single#)">
  <p:cSld name="Chapter Outline: Version C1 (single#)">
    <p:spTree>
      <p:nvGrpSpPr>
        <p:cNvPr id="109" name="Shape 109"/>
        <p:cNvGrpSpPr/>
        <p:nvPr/>
      </p:nvGrpSpPr>
      <p:grpSpPr>
        <a:xfrm>
          <a:off x="0" y="0"/>
          <a:ext cx="0" cy="0"/>
          <a:chOff x="0" y="0"/>
          <a:chExt cx="0" cy="0"/>
        </a:xfrm>
      </p:grpSpPr>
      <p:sp>
        <p:nvSpPr>
          <p:cNvPr id="110" name="Google Shape;110;p103"/>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03"/>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AutoNum type="arabicPeriod"/>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12" name="Google Shape;112;p103"/>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103"/>
          <p:cNvSpPr txBox="1"/>
          <p:nvPr>
            <p:ph idx="11" type="ftr"/>
          </p:nvPr>
        </p:nvSpPr>
        <p:spPr>
          <a:xfrm>
            <a:off x="1632857" y="6356350"/>
            <a:ext cx="4482193" cy="5016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C2 (double#)">
  <p:cSld name="Chapter Outline: Version C2 (double#)">
    <p:spTree>
      <p:nvGrpSpPr>
        <p:cNvPr id="114" name="Shape 114"/>
        <p:cNvGrpSpPr/>
        <p:nvPr/>
      </p:nvGrpSpPr>
      <p:grpSpPr>
        <a:xfrm>
          <a:off x="0" y="0"/>
          <a:ext cx="0" cy="0"/>
          <a:chOff x="0" y="0"/>
          <a:chExt cx="0" cy="0"/>
        </a:xfrm>
      </p:grpSpPr>
      <p:sp>
        <p:nvSpPr>
          <p:cNvPr id="115" name="Google Shape;115;p104"/>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04"/>
          <p:cNvSpPr txBox="1"/>
          <p:nvPr>
            <p:ph idx="1" type="body"/>
          </p:nvPr>
        </p:nvSpPr>
        <p:spPr>
          <a:xfrm>
            <a:off x="304800" y="1752600"/>
            <a:ext cx="8534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17" name="Google Shape;117;p104"/>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04"/>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D">
  <p:cSld name="Chapter Outline: Version D">
    <p:spTree>
      <p:nvGrpSpPr>
        <p:cNvPr id="119" name="Shape 119"/>
        <p:cNvGrpSpPr/>
        <p:nvPr/>
      </p:nvGrpSpPr>
      <p:grpSpPr>
        <a:xfrm>
          <a:off x="0" y="0"/>
          <a:ext cx="0" cy="0"/>
          <a:chOff x="0" y="0"/>
          <a:chExt cx="0" cy="0"/>
        </a:xfrm>
      </p:grpSpPr>
      <p:sp>
        <p:nvSpPr>
          <p:cNvPr id="120" name="Google Shape;120;p105"/>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05"/>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50519" lvl="1" marL="914400" marR="0" rtl="0" algn="l">
              <a:lnSpc>
                <a:spcPct val="90000"/>
              </a:lnSpc>
              <a:spcBef>
                <a:spcPts val="500"/>
              </a:spcBef>
              <a:spcAft>
                <a:spcPts val="0"/>
              </a:spcAft>
              <a:buClr>
                <a:schemeClr val="accent2"/>
              </a:buClr>
              <a:buSzPts val="192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22" name="Google Shape;122;p105"/>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105"/>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E1 (single#)">
  <p:cSld name="Chapter Outline: Version E1 (single#)">
    <p:spTree>
      <p:nvGrpSpPr>
        <p:cNvPr id="124" name="Shape 124"/>
        <p:cNvGrpSpPr/>
        <p:nvPr/>
      </p:nvGrpSpPr>
      <p:grpSpPr>
        <a:xfrm>
          <a:off x="0" y="0"/>
          <a:ext cx="0" cy="0"/>
          <a:chOff x="0" y="0"/>
          <a:chExt cx="0" cy="0"/>
        </a:xfrm>
      </p:grpSpPr>
      <p:sp>
        <p:nvSpPr>
          <p:cNvPr id="125" name="Google Shape;125;p106"/>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06"/>
          <p:cNvSpPr txBox="1"/>
          <p:nvPr>
            <p:ph idx="1" type="body"/>
          </p:nvPr>
        </p:nvSpPr>
        <p:spPr>
          <a:xfrm>
            <a:off x="304800" y="1752600"/>
            <a:ext cx="8534400" cy="4419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AutoNum type="arabicPeriod"/>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81000" lvl="2" marL="1371600" marR="0" rtl="0" algn="l">
              <a:lnSpc>
                <a:spcPct val="90000"/>
              </a:lnSpc>
              <a:spcBef>
                <a:spcPts val="500"/>
              </a:spcBef>
              <a:spcAft>
                <a:spcPts val="0"/>
              </a:spcAft>
              <a:buClr>
                <a:schemeClr val="accent2"/>
              </a:buClr>
              <a:buSzPts val="2400"/>
              <a:buFont typeface="Arial"/>
              <a:buChar char="•"/>
              <a:defRPr b="0" i="0" sz="2400" u="none" cap="none" strike="noStrike">
                <a:solidFill>
                  <a:schemeClr val="accent2"/>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27" name="Google Shape;127;p106"/>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106"/>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E2 (double#)">
  <p:cSld name="Chapter Outline: Version E2 (double#)">
    <p:spTree>
      <p:nvGrpSpPr>
        <p:cNvPr id="129" name="Shape 129"/>
        <p:cNvGrpSpPr/>
        <p:nvPr/>
      </p:nvGrpSpPr>
      <p:grpSpPr>
        <a:xfrm>
          <a:off x="0" y="0"/>
          <a:ext cx="0" cy="0"/>
          <a:chOff x="0" y="0"/>
          <a:chExt cx="0" cy="0"/>
        </a:xfrm>
      </p:grpSpPr>
      <p:sp>
        <p:nvSpPr>
          <p:cNvPr id="130" name="Google Shape;130;p107"/>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07"/>
          <p:cNvSpPr txBox="1"/>
          <p:nvPr>
            <p:ph idx="1" type="body"/>
          </p:nvPr>
        </p:nvSpPr>
        <p:spPr>
          <a:xfrm>
            <a:off x="304800" y="1752600"/>
            <a:ext cx="8534400" cy="4343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81000" lvl="2" marL="1371600" marR="0" rtl="0" algn="l">
              <a:lnSpc>
                <a:spcPct val="90000"/>
              </a:lnSpc>
              <a:spcBef>
                <a:spcPts val="500"/>
              </a:spcBef>
              <a:spcAft>
                <a:spcPts val="0"/>
              </a:spcAft>
              <a:buClr>
                <a:schemeClr val="accent2"/>
              </a:buClr>
              <a:buSzPts val="2400"/>
              <a:buFont typeface="Arial"/>
              <a:buChar char="•"/>
              <a:defRPr b="0" i="0" sz="2400" u="none" cap="none" strike="noStrike">
                <a:solidFill>
                  <a:schemeClr val="accent2"/>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32" name="Google Shape;132;p107"/>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107"/>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E1">
  <p:cSld name="Chapter Outline: Version E1">
    <p:spTree>
      <p:nvGrpSpPr>
        <p:cNvPr id="134" name="Shape 134"/>
        <p:cNvGrpSpPr/>
        <p:nvPr/>
      </p:nvGrpSpPr>
      <p:grpSpPr>
        <a:xfrm>
          <a:off x="0" y="0"/>
          <a:ext cx="0" cy="0"/>
          <a:chOff x="0" y="0"/>
          <a:chExt cx="0" cy="0"/>
        </a:xfrm>
      </p:grpSpPr>
      <p:sp>
        <p:nvSpPr>
          <p:cNvPr id="135" name="Google Shape;135;p108"/>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08"/>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81000" lvl="2" marL="1371600" marR="0" rtl="0" algn="l">
              <a:lnSpc>
                <a:spcPct val="90000"/>
              </a:lnSpc>
              <a:spcBef>
                <a:spcPts val="500"/>
              </a:spcBef>
              <a:spcAft>
                <a:spcPts val="0"/>
              </a:spcAft>
              <a:buClr>
                <a:schemeClr val="accent2"/>
              </a:buClr>
              <a:buSzPts val="2400"/>
              <a:buFont typeface="Arial"/>
              <a:buChar char="•"/>
              <a:defRPr b="0" i="0" sz="2400" u="none" cap="none" strike="noStrike">
                <a:solidFill>
                  <a:schemeClr val="accent2"/>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37" name="Google Shape;137;p108"/>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p108"/>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F1">
  <p:cSld name="Chapter Outline: Version F1">
    <p:spTree>
      <p:nvGrpSpPr>
        <p:cNvPr id="139" name="Shape 139"/>
        <p:cNvGrpSpPr/>
        <p:nvPr/>
      </p:nvGrpSpPr>
      <p:grpSpPr>
        <a:xfrm>
          <a:off x="0" y="0"/>
          <a:ext cx="0" cy="0"/>
          <a:chOff x="0" y="0"/>
          <a:chExt cx="0" cy="0"/>
        </a:xfrm>
      </p:grpSpPr>
      <p:sp>
        <p:nvSpPr>
          <p:cNvPr id="140" name="Google Shape;140;p109"/>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09"/>
          <p:cNvSpPr txBox="1"/>
          <p:nvPr>
            <p:ph idx="1" type="body"/>
          </p:nvPr>
        </p:nvSpPr>
        <p:spPr>
          <a:xfrm>
            <a:off x="304800" y="1752600"/>
            <a:ext cx="8534400" cy="441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42" name="Google Shape;142;p109"/>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109"/>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F2 (2 text boxes)">
  <p:cSld name="Chapter Outline: Version F2 (2 text boxes)">
    <p:spTree>
      <p:nvGrpSpPr>
        <p:cNvPr id="144" name="Shape 144"/>
        <p:cNvGrpSpPr/>
        <p:nvPr/>
      </p:nvGrpSpPr>
      <p:grpSpPr>
        <a:xfrm>
          <a:off x="0" y="0"/>
          <a:ext cx="0" cy="0"/>
          <a:chOff x="0" y="0"/>
          <a:chExt cx="0" cy="0"/>
        </a:xfrm>
      </p:grpSpPr>
      <p:sp>
        <p:nvSpPr>
          <p:cNvPr id="145" name="Google Shape;145;p110"/>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10"/>
          <p:cNvSpPr txBox="1"/>
          <p:nvPr>
            <p:ph idx="1" type="body"/>
          </p:nvPr>
        </p:nvSpPr>
        <p:spPr>
          <a:xfrm>
            <a:off x="304800" y="1752600"/>
            <a:ext cx="4038600" cy="441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47" name="Google Shape;147;p110"/>
          <p:cNvSpPr txBox="1"/>
          <p:nvPr>
            <p:ph idx="2" type="body"/>
          </p:nvPr>
        </p:nvSpPr>
        <p:spPr>
          <a:xfrm>
            <a:off x="4767262" y="1752600"/>
            <a:ext cx="4038600" cy="441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48" name="Google Shape;148;p110"/>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49" name="Google Shape;149;p110"/>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er: Version A">
  <p:cSld name="Opener: Version A">
    <p:spTree>
      <p:nvGrpSpPr>
        <p:cNvPr id="19" name="Shape 19"/>
        <p:cNvGrpSpPr/>
        <p:nvPr/>
      </p:nvGrpSpPr>
      <p:grpSpPr>
        <a:xfrm>
          <a:off x="0" y="0"/>
          <a:ext cx="0" cy="0"/>
          <a:chOff x="0" y="0"/>
          <a:chExt cx="0" cy="0"/>
        </a:xfrm>
      </p:grpSpPr>
      <p:sp>
        <p:nvSpPr>
          <p:cNvPr id="20" name="Google Shape;20;p99"/>
          <p:cNvSpPr txBox="1"/>
          <p:nvPr>
            <p:ph type="title"/>
          </p:nvPr>
        </p:nvSpPr>
        <p:spPr>
          <a:xfrm>
            <a:off x="152400" y="365125"/>
            <a:ext cx="8839200" cy="138747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200"/>
              <a:buFont typeface="Times New Roman"/>
              <a:buNone/>
              <a:defRPr b="0" i="0" sz="62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99"/>
          <p:cNvSpPr txBox="1"/>
          <p:nvPr>
            <p:ph idx="1" type="body"/>
          </p:nvPr>
        </p:nvSpPr>
        <p:spPr>
          <a:xfrm>
            <a:off x="152400" y="1755648"/>
            <a:ext cx="8839200" cy="60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900"/>
              <a:buFont typeface="Arial"/>
              <a:buNone/>
              <a:defRPr b="1" i="0" sz="29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1"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1"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1"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1"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2" name="Google Shape;22;p99"/>
          <p:cNvSpPr txBox="1"/>
          <p:nvPr>
            <p:ph idx="2" type="body"/>
          </p:nvPr>
        </p:nvSpPr>
        <p:spPr>
          <a:xfrm>
            <a:off x="152400" y="2363724"/>
            <a:ext cx="8839200" cy="68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2"/>
              </a:buClr>
              <a:buSzPts val="2800"/>
              <a:buFont typeface="Arial"/>
              <a:buNone/>
              <a:defRPr b="0" i="0" sz="2800" u="none" cap="none" strike="noStrike">
                <a:solidFill>
                  <a:schemeClr val="accent2"/>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3" name="Google Shape;23;p99"/>
          <p:cNvSpPr txBox="1"/>
          <p:nvPr>
            <p:ph idx="3" type="body"/>
          </p:nvPr>
        </p:nvSpPr>
        <p:spPr>
          <a:xfrm>
            <a:off x="152400" y="3733800"/>
            <a:ext cx="8839200" cy="53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rgbClr val="007787"/>
              </a:buClr>
              <a:buSzPts val="4000"/>
              <a:buFont typeface="Arial"/>
              <a:buNone/>
              <a:defRPr b="1" i="0" sz="4000" u="none" cap="none" strike="noStrike">
                <a:solidFill>
                  <a:srgbClr val="007787"/>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4" name="Google Shape;24;p99"/>
          <p:cNvSpPr txBox="1"/>
          <p:nvPr>
            <p:ph idx="4" type="body"/>
          </p:nvPr>
        </p:nvSpPr>
        <p:spPr>
          <a:xfrm>
            <a:off x="152400" y="4267200"/>
            <a:ext cx="8839200" cy="24384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3800"/>
              <a:buFont typeface="Arial"/>
              <a:buNone/>
              <a:defRPr b="0" i="0" sz="38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5" name="Google Shape;25;p99"/>
          <p:cNvSpPr txBox="1"/>
          <p:nvPr>
            <p:ph idx="5" type="body"/>
          </p:nvPr>
        </p:nvSpPr>
        <p:spPr>
          <a:xfrm>
            <a:off x="1568918" y="6248400"/>
            <a:ext cx="6584482" cy="457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G">
  <p:cSld name="Chapter Outline: Version G">
    <p:spTree>
      <p:nvGrpSpPr>
        <p:cNvPr id="150" name="Shape 150"/>
        <p:cNvGrpSpPr/>
        <p:nvPr/>
      </p:nvGrpSpPr>
      <p:grpSpPr>
        <a:xfrm>
          <a:off x="0" y="0"/>
          <a:ext cx="0" cy="0"/>
          <a:chOff x="0" y="0"/>
          <a:chExt cx="0" cy="0"/>
        </a:xfrm>
      </p:grpSpPr>
      <p:sp>
        <p:nvSpPr>
          <p:cNvPr id="151" name="Google Shape;151;p111"/>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11"/>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228600" lvl="1" marL="914400" marR="0" rtl="0" algn="l">
              <a:lnSpc>
                <a:spcPct val="90000"/>
              </a:lnSpc>
              <a:spcBef>
                <a:spcPts val="2000"/>
              </a:spcBef>
              <a:spcAft>
                <a:spcPts val="0"/>
              </a:spcAft>
              <a:buClr>
                <a:schemeClr val="accent2"/>
              </a:buClr>
              <a:buSzPts val="2800"/>
              <a:buFont typeface="Arial"/>
              <a:buNone/>
              <a:defRPr b="0" i="0" sz="2800" u="none" cap="none" strike="noStrike">
                <a:solidFill>
                  <a:schemeClr val="accent2"/>
                </a:solidFill>
                <a:latin typeface="Times New Roman"/>
                <a:ea typeface="Times New Roman"/>
                <a:cs typeface="Times New Roman"/>
                <a:sym typeface="Times New Roman"/>
              </a:defRPr>
            </a:lvl2pPr>
            <a:lvl3pPr indent="-406400" lvl="2" marL="1371600" marR="0" rtl="0" algn="l">
              <a:lnSpc>
                <a:spcPct val="90000"/>
              </a:lnSpc>
              <a:spcBef>
                <a:spcPts val="1000"/>
              </a:spcBef>
              <a:spcAft>
                <a:spcPts val="0"/>
              </a:spcAft>
              <a:buClr>
                <a:schemeClr val="accent2"/>
              </a:buClr>
              <a:buSzPts val="2800"/>
              <a:buFont typeface="Arial"/>
              <a:buAutoNum type="arabicPeriod"/>
              <a:defRPr b="0" i="0" sz="28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53" name="Google Shape;153;p111"/>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111"/>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slide">
  <p:cSld name="2_Section slide">
    <p:spTree>
      <p:nvGrpSpPr>
        <p:cNvPr id="155" name="Shape 155"/>
        <p:cNvGrpSpPr/>
        <p:nvPr/>
      </p:nvGrpSpPr>
      <p:grpSpPr>
        <a:xfrm>
          <a:off x="0" y="0"/>
          <a:ext cx="0" cy="0"/>
          <a:chOff x="0" y="0"/>
          <a:chExt cx="0" cy="0"/>
        </a:xfrm>
      </p:grpSpPr>
      <p:sp>
        <p:nvSpPr>
          <p:cNvPr id="156" name="Google Shape;156;p112"/>
          <p:cNvSpPr txBox="1"/>
          <p:nvPr>
            <p:ph type="title"/>
          </p:nvPr>
        </p:nvSpPr>
        <p:spPr>
          <a:xfrm>
            <a:off x="2388274" y="1767840"/>
            <a:ext cx="4384385" cy="97536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rgbClr val="196E78"/>
              </a:buClr>
              <a:buSzPts val="4400"/>
              <a:buFont typeface="Times New Roman"/>
              <a:buNone/>
              <a:defRPr b="0" i="0" sz="4400">
                <a:solidFill>
                  <a:srgbClr val="196E78"/>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112"/>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58" name="Google Shape;158;p112"/>
          <p:cNvSpPr txBox="1"/>
          <p:nvPr>
            <p:ph idx="1" type="body"/>
          </p:nvPr>
        </p:nvSpPr>
        <p:spPr>
          <a:xfrm>
            <a:off x="313266" y="3581400"/>
            <a:ext cx="8534400" cy="1447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555"/>
              </a:spcBef>
              <a:spcAft>
                <a:spcPts val="0"/>
              </a:spcAft>
              <a:buClr>
                <a:srgbClr val="B11116"/>
              </a:buClr>
              <a:buSzPts val="3600"/>
              <a:buFont typeface="Arial"/>
              <a:buNone/>
              <a:defRPr b="0" i="0" sz="36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100000"/>
              </a:lnSpc>
              <a:spcBef>
                <a:spcPts val="555"/>
              </a:spcBef>
              <a:spcAft>
                <a:spcPts val="0"/>
              </a:spcAft>
              <a:buClr>
                <a:srgbClr val="C00000"/>
              </a:buClr>
              <a:buSzPts val="2880"/>
              <a:buFont typeface="Courier New"/>
              <a:buNone/>
              <a:defRPr b="0" i="0" sz="3600"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59" name="Google Shape;159;p112"/>
          <p:cNvSpPr txBox="1"/>
          <p:nvPr/>
        </p:nvSpPr>
        <p:spPr>
          <a:xfrm>
            <a:off x="2941320" y="6419851"/>
            <a:ext cx="327829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88888"/>
              </a:buClr>
              <a:buSzPts val="1200"/>
              <a:buFont typeface="Times New Roman"/>
              <a:buNone/>
            </a:pPr>
            <a:r>
              <a:rPr b="0" i="0" lang="en-US" sz="1200" u="none" cap="none" strike="noStrike">
                <a:solidFill>
                  <a:srgbClr val="888888"/>
                </a:solidFill>
                <a:latin typeface="Times New Roman"/>
                <a:ea typeface="Times New Roman"/>
                <a:cs typeface="Times New Roman"/>
                <a:sym typeface="Times New Roman"/>
              </a:rPr>
              <a:t>Copyright ©2020 John Wiley &amp; Sons, Inc.</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er: Version B">
  <p:cSld name="Opener: Version B">
    <p:spTree>
      <p:nvGrpSpPr>
        <p:cNvPr id="26" name="Shape 26"/>
        <p:cNvGrpSpPr/>
        <p:nvPr/>
      </p:nvGrpSpPr>
      <p:grpSpPr>
        <a:xfrm>
          <a:off x="0" y="0"/>
          <a:ext cx="0" cy="0"/>
          <a:chOff x="0" y="0"/>
          <a:chExt cx="0" cy="0"/>
        </a:xfrm>
      </p:grpSpPr>
      <p:sp>
        <p:nvSpPr>
          <p:cNvPr id="27" name="Google Shape;27;p100"/>
          <p:cNvSpPr txBox="1"/>
          <p:nvPr>
            <p:ph idx="1" type="body"/>
          </p:nvPr>
        </p:nvSpPr>
        <p:spPr>
          <a:xfrm>
            <a:off x="152400" y="228600"/>
            <a:ext cx="8839200" cy="53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1"/>
              </a:buClr>
              <a:buSzPts val="4000"/>
              <a:buFont typeface="Arial"/>
              <a:buNone/>
              <a:defRPr b="1" i="0" sz="4000" u="none" cap="none" strike="noStrike">
                <a:solidFill>
                  <a:schemeClr val="accent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8" name="Google Shape;28;p100"/>
          <p:cNvSpPr txBox="1"/>
          <p:nvPr>
            <p:ph idx="2" type="body"/>
          </p:nvPr>
        </p:nvSpPr>
        <p:spPr>
          <a:xfrm>
            <a:off x="152400" y="762000"/>
            <a:ext cx="8839200" cy="2286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3800"/>
              <a:buFont typeface="Arial"/>
              <a:buNone/>
              <a:defRPr b="0" i="0" sz="38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9" name="Google Shape;29;p100"/>
          <p:cNvSpPr txBox="1"/>
          <p:nvPr>
            <p:ph type="title"/>
          </p:nvPr>
        </p:nvSpPr>
        <p:spPr>
          <a:xfrm>
            <a:off x="152400" y="3505200"/>
            <a:ext cx="8839200" cy="1524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200"/>
              <a:buFont typeface="Times New Roman"/>
              <a:buNone/>
              <a:defRPr b="0" i="0" sz="62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100"/>
          <p:cNvSpPr txBox="1"/>
          <p:nvPr>
            <p:ph idx="3" type="body"/>
          </p:nvPr>
        </p:nvSpPr>
        <p:spPr>
          <a:xfrm>
            <a:off x="152400" y="5029200"/>
            <a:ext cx="8839200" cy="762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900"/>
              <a:buFont typeface="Arial"/>
              <a:buNone/>
              <a:defRPr b="1" i="0" sz="29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1" name="Google Shape;31;p100"/>
          <p:cNvSpPr txBox="1"/>
          <p:nvPr>
            <p:ph idx="4" type="body"/>
          </p:nvPr>
        </p:nvSpPr>
        <p:spPr>
          <a:xfrm>
            <a:off x="152400" y="6096000"/>
            <a:ext cx="8839200" cy="53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2"/>
              </a:buClr>
              <a:buSzPts val="2800"/>
              <a:buFont typeface="Arial"/>
              <a:buNone/>
              <a:defRPr b="0" i="0" sz="2800" u="none" cap="none" strike="noStrike">
                <a:solidFill>
                  <a:schemeClr val="accent2"/>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igure plus 1 column">
  <p:cSld name="1_Figure plus 1 column">
    <p:spTree>
      <p:nvGrpSpPr>
        <p:cNvPr id="38" name="Shape 38"/>
        <p:cNvGrpSpPr/>
        <p:nvPr/>
      </p:nvGrpSpPr>
      <p:grpSpPr>
        <a:xfrm>
          <a:off x="0" y="0"/>
          <a:ext cx="0" cy="0"/>
          <a:chOff x="0" y="0"/>
          <a:chExt cx="0" cy="0"/>
        </a:xfrm>
      </p:grpSpPr>
      <p:sp>
        <p:nvSpPr>
          <p:cNvPr id="39" name="Google Shape;39;p9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7787"/>
              </a:buClr>
              <a:buSzPts val="4000"/>
              <a:buFont typeface="Times New Roman"/>
              <a:buNone/>
              <a:defRPr b="1" i="0" sz="4000">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93"/>
          <p:cNvSpPr txBox="1"/>
          <p:nvPr>
            <p:ph idx="1" type="body"/>
          </p:nvPr>
        </p:nvSpPr>
        <p:spPr>
          <a:xfrm>
            <a:off x="304800" y="1752600"/>
            <a:ext cx="8534400" cy="14478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1" name="Google Shape;41;p93"/>
          <p:cNvSpPr txBox="1"/>
          <p:nvPr/>
        </p:nvSpPr>
        <p:spPr>
          <a:xfrm>
            <a:off x="2777405" y="6419851"/>
            <a:ext cx="360612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
        <p:nvSpPr>
          <p:cNvPr id="42" name="Google Shape;42;p93"/>
          <p:cNvSpPr/>
          <p:nvPr>
            <p:ph idx="2" type="pic"/>
          </p:nvPr>
        </p:nvSpPr>
        <p:spPr>
          <a:xfrm>
            <a:off x="381000" y="3276600"/>
            <a:ext cx="1752600" cy="838200"/>
          </a:xfrm>
          <a:prstGeom prst="rect">
            <a:avLst/>
          </a:prstGeom>
          <a:noFill/>
          <a:ln>
            <a:noFill/>
          </a:ln>
        </p:spPr>
      </p:sp>
      <p:sp>
        <p:nvSpPr>
          <p:cNvPr id="43" name="Google Shape;43;p93"/>
          <p:cNvSpPr/>
          <p:nvPr>
            <p:ph idx="3" type="pic"/>
          </p:nvPr>
        </p:nvSpPr>
        <p:spPr>
          <a:xfrm>
            <a:off x="2438400" y="3276600"/>
            <a:ext cx="2141538" cy="838200"/>
          </a:xfrm>
          <a:prstGeom prst="rect">
            <a:avLst/>
          </a:prstGeom>
          <a:noFill/>
          <a:ln>
            <a:noFill/>
          </a:ln>
        </p:spPr>
      </p:sp>
      <p:sp>
        <p:nvSpPr>
          <p:cNvPr id="44" name="Google Shape;44;p93"/>
          <p:cNvSpPr/>
          <p:nvPr>
            <p:ph idx="4" type="tbl"/>
          </p:nvPr>
        </p:nvSpPr>
        <p:spPr>
          <a:xfrm>
            <a:off x="4953000" y="3352800"/>
            <a:ext cx="2209800"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5" name="Google Shape;45;p93"/>
          <p:cNvSpPr txBox="1"/>
          <p:nvPr>
            <p:ph idx="5" type="body"/>
          </p:nvPr>
        </p:nvSpPr>
        <p:spPr>
          <a:xfrm>
            <a:off x="304800" y="4572000"/>
            <a:ext cx="8534400" cy="4572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 name="Google Shape;46;p93"/>
          <p:cNvSpPr txBox="1"/>
          <p:nvPr>
            <p:ph idx="6" type="body"/>
          </p:nvPr>
        </p:nvSpPr>
        <p:spPr>
          <a:xfrm>
            <a:off x="304800" y="5181600"/>
            <a:ext cx="8534400" cy="9906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 name="Google Shape;47;p93"/>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8" name="Google Shape;48;p93"/>
          <p:cNvSpPr/>
          <p:nvPr>
            <p:ph idx="7" type="pic"/>
          </p:nvPr>
        </p:nvSpPr>
        <p:spPr>
          <a:xfrm>
            <a:off x="7391400" y="3429000"/>
            <a:ext cx="1524000" cy="838200"/>
          </a:xfrm>
          <a:prstGeom prst="rect">
            <a:avLst/>
          </a:prstGeom>
          <a:noFill/>
          <a:ln>
            <a:noFill/>
          </a:ln>
        </p:spPr>
      </p:sp>
      <p:sp>
        <p:nvSpPr>
          <p:cNvPr id="49" name="Google Shape;49;p93"/>
          <p:cNvSpPr txBox="1"/>
          <p:nvPr>
            <p:ph idx="8" type="body"/>
          </p:nvPr>
        </p:nvSpPr>
        <p:spPr>
          <a:xfrm>
            <a:off x="304800" y="5715000"/>
            <a:ext cx="8531225" cy="70485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0" name="Google Shape;50;p93"/>
          <p:cNvSpPr/>
          <p:nvPr>
            <p:ph idx="9" type="pic"/>
          </p:nvPr>
        </p:nvSpPr>
        <p:spPr>
          <a:xfrm>
            <a:off x="6553199" y="3886200"/>
            <a:ext cx="1722457" cy="609600"/>
          </a:xfrm>
          <a:prstGeom prst="rect">
            <a:avLst/>
          </a:prstGeom>
          <a:noFill/>
          <a:ln>
            <a:noFill/>
          </a:ln>
        </p:spPr>
      </p:sp>
      <p:sp>
        <p:nvSpPr>
          <p:cNvPr id="51" name="Google Shape;51;p93"/>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lus 1 column">
  <p:cSld name="Title plus 1 column">
    <p:spTree>
      <p:nvGrpSpPr>
        <p:cNvPr id="52" name="Shape 52"/>
        <p:cNvGrpSpPr/>
        <p:nvPr/>
      </p:nvGrpSpPr>
      <p:grpSpPr>
        <a:xfrm>
          <a:off x="0" y="0"/>
          <a:ext cx="0" cy="0"/>
          <a:chOff x="0" y="0"/>
          <a:chExt cx="0" cy="0"/>
        </a:xfrm>
      </p:grpSpPr>
      <p:sp>
        <p:nvSpPr>
          <p:cNvPr id="53" name="Google Shape;53;p9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7787"/>
              </a:buClr>
              <a:buSzPts val="4000"/>
              <a:buFont typeface="Times New Roman"/>
              <a:buNone/>
              <a:defRPr b="1" i="0" sz="4000">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94"/>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5" name="Google Shape;55;p94"/>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6" name="Google Shape;56;p94"/>
          <p:cNvSpPr txBox="1"/>
          <p:nvPr>
            <p:ph idx="2" type="body"/>
          </p:nvPr>
        </p:nvSpPr>
        <p:spPr>
          <a:xfrm>
            <a:off x="304800" y="4648200"/>
            <a:ext cx="8531225" cy="1371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B11116"/>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7" name="Google Shape;57;p94"/>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8" name="Google Shape;58;p94"/>
          <p:cNvSpPr txBox="1"/>
          <p:nvPr/>
        </p:nvSpPr>
        <p:spPr>
          <a:xfrm>
            <a:off x="2777405" y="6419851"/>
            <a:ext cx="360612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plus  multiple column">
  <p:cSld name="2_Title plus  multiple column">
    <p:spTree>
      <p:nvGrpSpPr>
        <p:cNvPr id="59" name="Shape 59"/>
        <p:cNvGrpSpPr/>
        <p:nvPr/>
      </p:nvGrpSpPr>
      <p:grpSpPr>
        <a:xfrm>
          <a:off x="0" y="0"/>
          <a:ext cx="0" cy="0"/>
          <a:chOff x="0" y="0"/>
          <a:chExt cx="0" cy="0"/>
        </a:xfrm>
      </p:grpSpPr>
      <p:sp>
        <p:nvSpPr>
          <p:cNvPr id="60" name="Google Shape;60;p9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7787"/>
              </a:buClr>
              <a:buSzPts val="4000"/>
              <a:buFont typeface="Times New Roman"/>
              <a:buNone/>
              <a:defRPr b="1" i="0" sz="4000">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5"/>
          <p:cNvSpPr txBox="1"/>
          <p:nvPr>
            <p:ph idx="1" type="body"/>
          </p:nvPr>
        </p:nvSpPr>
        <p:spPr>
          <a:xfrm>
            <a:off x="304800" y="1752600"/>
            <a:ext cx="8534400" cy="1344168"/>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2" name="Google Shape;62;p95"/>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Times New Roman"/>
                <a:ea typeface="Times New Roman"/>
                <a:cs typeface="Times New Roman"/>
                <a:sym typeface="Times New Roman"/>
              </a:rPr>
              <a:t>‹#›</a:t>
            </a:fld>
            <a:endParaRPr b="0" i="0" sz="1200" u="none" cap="none" strike="noStrike">
              <a:solidFill>
                <a:srgbClr val="888888"/>
              </a:solidFill>
              <a:latin typeface="Times New Roman"/>
              <a:ea typeface="Times New Roman"/>
              <a:cs typeface="Times New Roman"/>
              <a:sym typeface="Times New Roman"/>
            </a:endParaRPr>
          </a:p>
        </p:txBody>
      </p:sp>
      <p:sp>
        <p:nvSpPr>
          <p:cNvPr id="63" name="Google Shape;63;p95"/>
          <p:cNvSpPr txBox="1"/>
          <p:nvPr>
            <p:ph idx="2" type="body"/>
          </p:nvPr>
        </p:nvSpPr>
        <p:spPr>
          <a:xfrm>
            <a:off x="381000" y="2439924"/>
            <a:ext cx="8531225" cy="1371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B11116"/>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4" name="Google Shape;64;p95"/>
          <p:cNvSpPr txBox="1"/>
          <p:nvPr/>
        </p:nvSpPr>
        <p:spPr>
          <a:xfrm>
            <a:off x="2777405" y="6419851"/>
            <a:ext cx="360612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
        <p:nvSpPr>
          <p:cNvPr id="65" name="Google Shape;65;p95"/>
          <p:cNvSpPr txBox="1"/>
          <p:nvPr>
            <p:ph idx="3" type="body"/>
          </p:nvPr>
        </p:nvSpPr>
        <p:spPr>
          <a:xfrm>
            <a:off x="475488" y="3572256"/>
            <a:ext cx="8345516" cy="7802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6" name="Google Shape;66;p95"/>
          <p:cNvSpPr txBox="1"/>
          <p:nvPr>
            <p:ph idx="4" type="body"/>
          </p:nvPr>
        </p:nvSpPr>
        <p:spPr>
          <a:xfrm>
            <a:off x="381000" y="4498975"/>
            <a:ext cx="8226425" cy="63341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7" name="Google Shape;67;p95"/>
          <p:cNvSpPr txBox="1"/>
          <p:nvPr>
            <p:ph idx="5" type="body"/>
          </p:nvPr>
        </p:nvSpPr>
        <p:spPr>
          <a:xfrm>
            <a:off x="304800" y="5400675"/>
            <a:ext cx="8302625" cy="32385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8" name="Google Shape;68;p95"/>
          <p:cNvSpPr txBox="1"/>
          <p:nvPr>
            <p:ph idx="6" type="body"/>
          </p:nvPr>
        </p:nvSpPr>
        <p:spPr>
          <a:xfrm>
            <a:off x="381000" y="5897563"/>
            <a:ext cx="7788275" cy="36988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9" name="Google Shape;69;p95"/>
          <p:cNvSpPr txBox="1"/>
          <p:nvPr>
            <p:ph idx="7" type="body"/>
          </p:nvPr>
        </p:nvSpPr>
        <p:spPr>
          <a:xfrm>
            <a:off x="5022850" y="5992813"/>
            <a:ext cx="3889375" cy="72866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70" name="Google Shape;70;p95"/>
          <p:cNvSpPr txBox="1"/>
          <p:nvPr>
            <p:ph idx="8" type="body"/>
          </p:nvPr>
        </p:nvSpPr>
        <p:spPr>
          <a:xfrm>
            <a:off x="381000" y="6419850"/>
            <a:ext cx="560388" cy="301625"/>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 Table plus 1 column">
  <p:cSld name="2_ Table plus 1 column">
    <p:spTree>
      <p:nvGrpSpPr>
        <p:cNvPr id="71" name="Shape 71"/>
        <p:cNvGrpSpPr/>
        <p:nvPr/>
      </p:nvGrpSpPr>
      <p:grpSpPr>
        <a:xfrm>
          <a:off x="0" y="0"/>
          <a:ext cx="0" cy="0"/>
          <a:chOff x="0" y="0"/>
          <a:chExt cx="0" cy="0"/>
        </a:xfrm>
      </p:grpSpPr>
      <p:sp>
        <p:nvSpPr>
          <p:cNvPr id="72" name="Google Shape;72;p9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7787"/>
              </a:buClr>
              <a:buSzPts val="4000"/>
              <a:buFont typeface="Times New Roman"/>
              <a:buNone/>
              <a:defRPr b="1" i="0" sz="4000">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6"/>
          <p:cNvSpPr txBox="1"/>
          <p:nvPr>
            <p:ph idx="1" type="body"/>
          </p:nvPr>
        </p:nvSpPr>
        <p:spPr>
          <a:xfrm>
            <a:off x="304800" y="1752600"/>
            <a:ext cx="8534400" cy="14478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74" name="Google Shape;74;p96"/>
          <p:cNvSpPr/>
          <p:nvPr>
            <p:ph idx="2" type="tbl"/>
          </p:nvPr>
        </p:nvSpPr>
        <p:spPr>
          <a:xfrm>
            <a:off x="4953000" y="3352800"/>
            <a:ext cx="2209800"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75" name="Google Shape;75;p96"/>
          <p:cNvSpPr txBox="1"/>
          <p:nvPr>
            <p:ph idx="3" type="body"/>
          </p:nvPr>
        </p:nvSpPr>
        <p:spPr>
          <a:xfrm>
            <a:off x="304800" y="4572000"/>
            <a:ext cx="8534400" cy="4572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76" name="Google Shape;76;p96"/>
          <p:cNvSpPr txBox="1"/>
          <p:nvPr>
            <p:ph idx="4" type="body"/>
          </p:nvPr>
        </p:nvSpPr>
        <p:spPr>
          <a:xfrm>
            <a:off x="304800" y="5181600"/>
            <a:ext cx="8534400" cy="9906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77" name="Google Shape;77;p96"/>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8" name="Google Shape;78;p96"/>
          <p:cNvSpPr/>
          <p:nvPr>
            <p:ph idx="5" type="tbl"/>
          </p:nvPr>
        </p:nvSpPr>
        <p:spPr>
          <a:xfrm>
            <a:off x="381000" y="3429000"/>
            <a:ext cx="2057400"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79" name="Google Shape;79;p96"/>
          <p:cNvSpPr/>
          <p:nvPr>
            <p:ph idx="6" type="tbl"/>
          </p:nvPr>
        </p:nvSpPr>
        <p:spPr>
          <a:xfrm>
            <a:off x="2667000" y="3505200"/>
            <a:ext cx="1912938"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 name="Google Shape;80;p96"/>
          <p:cNvSpPr/>
          <p:nvPr>
            <p:ph idx="7" type="tbl"/>
          </p:nvPr>
        </p:nvSpPr>
        <p:spPr>
          <a:xfrm>
            <a:off x="7315200" y="3429000"/>
            <a:ext cx="1520825"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81" name="Google Shape;81;p96"/>
          <p:cNvSpPr txBox="1"/>
          <p:nvPr>
            <p:ph idx="8" type="body"/>
          </p:nvPr>
        </p:nvSpPr>
        <p:spPr>
          <a:xfrm>
            <a:off x="381000" y="5648648"/>
            <a:ext cx="8531225" cy="919163"/>
          </a:xfrm>
          <a:prstGeom prst="rect">
            <a:avLst/>
          </a:prstGeom>
          <a:noFill/>
          <a:ln>
            <a:noFill/>
          </a:ln>
        </p:spPr>
        <p:txBody>
          <a:bodyPr anchorCtr="0" anchor="t" bIns="45700" lIns="91425" spcFirstLastPara="1" rIns="91425" wrap="square" tIns="45700">
            <a:noAutofit/>
          </a:bodyPr>
          <a:lstStyle>
            <a:lvl1pPr indent="-386651" lvl="0" marL="457200" marR="0" rtl="0" algn="l">
              <a:lnSpc>
                <a:spcPct val="90000"/>
              </a:lnSpc>
              <a:spcBef>
                <a:spcPts val="1000"/>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2" name="Google Shape;82;p96"/>
          <p:cNvSpPr txBox="1"/>
          <p:nvPr/>
        </p:nvSpPr>
        <p:spPr>
          <a:xfrm>
            <a:off x="2777405" y="6419851"/>
            <a:ext cx="360612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
        <p:nvSpPr>
          <p:cNvPr id="83" name="Google Shape;83;p96"/>
          <p:cNvSpPr txBox="1"/>
          <p:nvPr>
            <p:ph idx="9"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lus 1 column">
  <p:cSld name="1_Title plus 1 column">
    <p:spTree>
      <p:nvGrpSpPr>
        <p:cNvPr id="84" name="Shape 84"/>
        <p:cNvGrpSpPr/>
        <p:nvPr/>
      </p:nvGrpSpPr>
      <p:grpSpPr>
        <a:xfrm>
          <a:off x="0" y="0"/>
          <a:ext cx="0" cy="0"/>
          <a:chOff x="0" y="0"/>
          <a:chExt cx="0" cy="0"/>
        </a:xfrm>
      </p:grpSpPr>
      <p:sp>
        <p:nvSpPr>
          <p:cNvPr id="85" name="Google Shape;85;p97"/>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6" name="Google Shape;86;p97"/>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7" name="Google Shape;87;p97"/>
          <p:cNvSpPr txBox="1"/>
          <p:nvPr>
            <p:ph idx="2" type="body"/>
          </p:nvPr>
        </p:nvSpPr>
        <p:spPr>
          <a:xfrm>
            <a:off x="304800" y="4523815"/>
            <a:ext cx="8530637" cy="15273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pic>
        <p:nvPicPr>
          <p:cNvPr id="88" name="Google Shape;88;p97"/>
          <p:cNvPicPr preferRelativeResize="0"/>
          <p:nvPr/>
        </p:nvPicPr>
        <p:blipFill rotWithShape="1">
          <a:blip r:embed="rId2">
            <a:alphaModFix/>
          </a:blip>
          <a:srcRect b="0" l="0" r="0" t="0"/>
          <a:stretch/>
        </p:blipFill>
        <p:spPr>
          <a:xfrm>
            <a:off x="0" y="466725"/>
            <a:ext cx="9144000" cy="1285875"/>
          </a:xfrm>
          <a:prstGeom prst="rect">
            <a:avLst/>
          </a:prstGeom>
          <a:noFill/>
          <a:ln>
            <a:noFill/>
          </a:ln>
        </p:spPr>
      </p:pic>
      <p:sp>
        <p:nvSpPr>
          <p:cNvPr id="89" name="Google Shape;89;p97"/>
          <p:cNvSpPr txBox="1"/>
          <p:nvPr>
            <p:ph type="title"/>
          </p:nvPr>
        </p:nvSpPr>
        <p:spPr>
          <a:xfrm>
            <a:off x="2683524" y="844408"/>
            <a:ext cx="3623459" cy="55056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7787"/>
              </a:buClr>
              <a:buSzPts val="4000"/>
              <a:buFont typeface="Times New Roman"/>
              <a:buNone/>
              <a:defRPr b="1" i="0" sz="4000">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97"/>
          <p:cNvSpPr txBox="1"/>
          <p:nvPr>
            <p:ph idx="3" type="body"/>
          </p:nvPr>
        </p:nvSpPr>
        <p:spPr>
          <a:xfrm>
            <a:off x="304800" y="6385488"/>
            <a:ext cx="787691" cy="36464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91" name="Google Shape;91;p97"/>
          <p:cNvSpPr txBox="1"/>
          <p:nvPr/>
        </p:nvSpPr>
        <p:spPr>
          <a:xfrm>
            <a:off x="2777405" y="6419851"/>
            <a:ext cx="360612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
        <p:nvSpPr>
          <p:cNvPr id="92" name="Google Shape;92;p97"/>
          <p:cNvSpPr/>
          <p:nvPr>
            <p:ph idx="4" type="pic"/>
          </p:nvPr>
        </p:nvSpPr>
        <p:spPr>
          <a:xfrm>
            <a:off x="6119813" y="3108325"/>
            <a:ext cx="2155825" cy="1062038"/>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p:cSld name="4_Section">
    <p:spTree>
      <p:nvGrpSpPr>
        <p:cNvPr id="93" name="Shape 93"/>
        <p:cNvGrpSpPr/>
        <p:nvPr/>
      </p:nvGrpSpPr>
      <p:grpSpPr>
        <a:xfrm>
          <a:off x="0" y="0"/>
          <a:ext cx="0" cy="0"/>
          <a:chOff x="0" y="0"/>
          <a:chExt cx="0" cy="0"/>
        </a:xfrm>
      </p:grpSpPr>
      <p:sp>
        <p:nvSpPr>
          <p:cNvPr id="94" name="Google Shape;94;p98"/>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b="0" i="0"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98"/>
          <p:cNvSpPr txBox="1"/>
          <p:nvPr>
            <p:ph idx="1" type="body"/>
          </p:nvPr>
        </p:nvSpPr>
        <p:spPr>
          <a:xfrm>
            <a:off x="304800" y="1752600"/>
            <a:ext cx="8534400" cy="46037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96" name="Google Shape;96;p98"/>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98"/>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8" name="Google Shape;98;p98"/>
          <p:cNvSpPr txBox="1"/>
          <p:nvPr/>
        </p:nvSpPr>
        <p:spPr>
          <a:xfrm>
            <a:off x="2777405" y="6419851"/>
            <a:ext cx="360612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theme" Target="../theme/theme2.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0"/>
          <p:cNvSpPr/>
          <p:nvPr/>
        </p:nvSpPr>
        <p:spPr>
          <a:xfrm>
            <a:off x="0" y="3048000"/>
            <a:ext cx="9144000" cy="457200"/>
          </a:xfrm>
          <a:prstGeom prst="rect">
            <a:avLst/>
          </a:prstGeom>
          <a:solidFill>
            <a:srgbClr val="0077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92"/>
          <p:cNvSpPr txBox="1"/>
          <p:nvPr>
            <p:ph type="title"/>
          </p:nvPr>
        </p:nvSpPr>
        <p:spPr>
          <a:xfrm>
            <a:off x="304800" y="762000"/>
            <a:ext cx="8534400" cy="9906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007787"/>
              </a:buClr>
              <a:buSzPts val="4400"/>
              <a:buFont typeface="Times New Roman"/>
              <a:buNone/>
              <a:defRPr b="0" i="0" sz="4400" u="none" cap="none" strike="noStrike">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92"/>
          <p:cNvSpPr/>
          <p:nvPr/>
        </p:nvSpPr>
        <p:spPr>
          <a:xfrm>
            <a:off x="0" y="0"/>
            <a:ext cx="9144000" cy="457200"/>
          </a:xfrm>
          <a:prstGeom prst="rect">
            <a:avLst/>
          </a:prstGeom>
          <a:solidFill>
            <a:srgbClr val="0077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35" name="Google Shape;35;p92"/>
          <p:cNvCxnSpPr/>
          <p:nvPr/>
        </p:nvCxnSpPr>
        <p:spPr>
          <a:xfrm>
            <a:off x="0" y="6324600"/>
            <a:ext cx="9144000" cy="0"/>
          </a:xfrm>
          <a:prstGeom prst="straightConnector1">
            <a:avLst/>
          </a:prstGeom>
          <a:noFill/>
          <a:ln cap="flat" cmpd="sng" w="12700">
            <a:solidFill>
              <a:schemeClr val="accent1"/>
            </a:solidFill>
            <a:prstDash val="solid"/>
            <a:miter lim="800000"/>
            <a:headEnd len="sm" w="sm" type="none"/>
            <a:tailEnd len="sm" w="sm" type="none"/>
          </a:ln>
        </p:spPr>
      </p:cxnSp>
      <p:sp>
        <p:nvSpPr>
          <p:cNvPr id="36" name="Google Shape;36;p92"/>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92"/>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2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41.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
          <p:cNvSpPr txBox="1"/>
          <p:nvPr>
            <p:ph type="title"/>
          </p:nvPr>
        </p:nvSpPr>
        <p:spPr>
          <a:xfrm>
            <a:off x="152400" y="365125"/>
            <a:ext cx="8839200" cy="138747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Calibri"/>
              <a:buNone/>
            </a:pPr>
            <a:r>
              <a:rPr lang="en-US" sz="4800">
                <a:latin typeface="Calibri"/>
                <a:ea typeface="Calibri"/>
                <a:cs typeface="Calibri"/>
                <a:sym typeface="Calibri"/>
              </a:rPr>
              <a:t>Financial Accounting</a:t>
            </a:r>
            <a:endParaRPr/>
          </a:p>
        </p:txBody>
      </p:sp>
      <p:sp>
        <p:nvSpPr>
          <p:cNvPr id="166" name="Google Shape;166;p1"/>
          <p:cNvSpPr txBox="1"/>
          <p:nvPr>
            <p:ph idx="1" type="body"/>
          </p:nvPr>
        </p:nvSpPr>
        <p:spPr>
          <a:xfrm>
            <a:off x="152400" y="1755648"/>
            <a:ext cx="8839200" cy="609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900"/>
              <a:buNone/>
            </a:pPr>
            <a:r>
              <a:rPr lang="en-US">
                <a:latin typeface="Calibri"/>
                <a:ea typeface="Calibri"/>
                <a:cs typeface="Calibri"/>
                <a:sym typeface="Calibri"/>
              </a:rPr>
              <a:t>Weygandt, Kimmel, Kieso</a:t>
            </a:r>
            <a:endParaRPr>
              <a:latin typeface="Calibri"/>
              <a:ea typeface="Calibri"/>
              <a:cs typeface="Calibri"/>
              <a:sym typeface="Calibri"/>
            </a:endParaRPr>
          </a:p>
        </p:txBody>
      </p:sp>
      <p:sp>
        <p:nvSpPr>
          <p:cNvPr id="167" name="Google Shape;167;p1"/>
          <p:cNvSpPr txBox="1"/>
          <p:nvPr>
            <p:ph idx="2" type="body"/>
          </p:nvPr>
        </p:nvSpPr>
        <p:spPr>
          <a:xfrm>
            <a:off x="152400" y="2363724"/>
            <a:ext cx="8839200" cy="685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11B21"/>
              </a:buClr>
              <a:buSzPts val="2800"/>
              <a:buNone/>
            </a:pPr>
            <a:r>
              <a:rPr lang="en-US">
                <a:solidFill>
                  <a:srgbClr val="911B21"/>
                </a:solidFill>
                <a:latin typeface="Calibri"/>
                <a:ea typeface="Calibri"/>
                <a:cs typeface="Calibri"/>
                <a:sym typeface="Calibri"/>
              </a:rPr>
              <a:t>Eleventh Edition</a:t>
            </a:r>
            <a:endParaRPr/>
          </a:p>
        </p:txBody>
      </p:sp>
      <p:sp>
        <p:nvSpPr>
          <p:cNvPr id="168" name="Google Shape;168;p1"/>
          <p:cNvSpPr txBox="1"/>
          <p:nvPr>
            <p:ph idx="3" type="body"/>
          </p:nvPr>
        </p:nvSpPr>
        <p:spPr>
          <a:xfrm>
            <a:off x="152400" y="3733800"/>
            <a:ext cx="8839200" cy="533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787"/>
              </a:buClr>
              <a:buSzPts val="4000"/>
              <a:buNone/>
            </a:pPr>
            <a:r>
              <a:rPr lang="en-US">
                <a:latin typeface="Calibri"/>
                <a:ea typeface="Calibri"/>
                <a:cs typeface="Calibri"/>
                <a:sym typeface="Calibri"/>
              </a:rPr>
              <a:t>Chapter 1</a:t>
            </a:r>
            <a:endParaRPr/>
          </a:p>
        </p:txBody>
      </p:sp>
      <p:sp>
        <p:nvSpPr>
          <p:cNvPr id="169" name="Google Shape;169;p1"/>
          <p:cNvSpPr txBox="1"/>
          <p:nvPr>
            <p:ph idx="4" type="body"/>
          </p:nvPr>
        </p:nvSpPr>
        <p:spPr>
          <a:xfrm>
            <a:off x="152400" y="4422774"/>
            <a:ext cx="8839200" cy="123179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None/>
            </a:pPr>
            <a:r>
              <a:rPr lang="en-US" sz="4000">
                <a:latin typeface="Calibri"/>
                <a:ea typeface="Calibri"/>
                <a:cs typeface="Calibri"/>
                <a:sym typeface="Calibri"/>
              </a:rPr>
              <a:t>Accounting in Action</a:t>
            </a:r>
            <a:endParaRPr/>
          </a:p>
        </p:txBody>
      </p:sp>
      <p:sp>
        <p:nvSpPr>
          <p:cNvPr id="170" name="Google Shape;170;p1"/>
          <p:cNvSpPr txBox="1"/>
          <p:nvPr>
            <p:ph idx="6" type="body"/>
          </p:nvPr>
        </p:nvSpPr>
        <p:spPr>
          <a:xfrm>
            <a:off x="152400" y="6092825"/>
            <a:ext cx="8839200" cy="2730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rPr lang="en-US" sz="1200">
                <a:solidFill>
                  <a:schemeClr val="lt1"/>
                </a:solidFill>
                <a:latin typeface="Calibri"/>
                <a:ea typeface="Calibri"/>
                <a:cs typeface="Calibri"/>
                <a:sym typeface="Calibri"/>
              </a:rPr>
              <a:t>This slide deck contains animations. Please disable animations if they cause issues with your device.</a:t>
            </a:r>
            <a:endParaRPr/>
          </a:p>
        </p:txBody>
      </p:sp>
      <p:sp>
        <p:nvSpPr>
          <p:cNvPr id="171" name="Google Shape;171;p1"/>
          <p:cNvSpPr txBox="1"/>
          <p:nvPr>
            <p:ph idx="5" type="body"/>
          </p:nvPr>
        </p:nvSpPr>
        <p:spPr>
          <a:xfrm>
            <a:off x="1286978" y="6339840"/>
            <a:ext cx="6584482"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888888"/>
              </a:buClr>
              <a:buSzPts val="1200"/>
              <a:buNone/>
            </a:pPr>
            <a:r>
              <a:rPr lang="en-US" sz="1200">
                <a:solidFill>
                  <a:srgbClr val="888888"/>
                </a:solidFill>
                <a:latin typeface="Calibri"/>
                <a:ea typeface="Calibri"/>
                <a:cs typeface="Calibri"/>
                <a:sym typeface="Calibri"/>
              </a:rPr>
              <a:t>©2020 John Wiley &amp; Sons, Inc.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DO IT! 1: Basic Concepts</a:t>
            </a:r>
            <a:endParaRPr sz="3600">
              <a:latin typeface="Calibri"/>
              <a:ea typeface="Calibri"/>
              <a:cs typeface="Calibri"/>
              <a:sym typeface="Calibri"/>
            </a:endParaRPr>
          </a:p>
        </p:txBody>
      </p:sp>
      <p:sp>
        <p:nvSpPr>
          <p:cNvPr id="237" name="Google Shape;237;p10"/>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2"/>
              </a:buClr>
              <a:buSzPts val="1800"/>
              <a:buNone/>
            </a:pPr>
            <a:r>
              <a:rPr lang="en-US" sz="1800">
                <a:latin typeface="Calibri"/>
                <a:ea typeface="Calibri"/>
                <a:cs typeface="Calibri"/>
                <a:sym typeface="Calibri"/>
              </a:rPr>
              <a:t>Indicate whether the following statements are </a:t>
            </a:r>
            <a:r>
              <a:rPr b="1" lang="en-US" sz="1800">
                <a:latin typeface="Calibri"/>
                <a:ea typeface="Calibri"/>
                <a:cs typeface="Calibri"/>
                <a:sym typeface="Calibri"/>
              </a:rPr>
              <a:t>true</a:t>
            </a:r>
            <a:r>
              <a:rPr lang="en-US" sz="1800">
                <a:latin typeface="Calibri"/>
                <a:ea typeface="Calibri"/>
                <a:cs typeface="Calibri"/>
                <a:sym typeface="Calibri"/>
              </a:rPr>
              <a:t> </a:t>
            </a:r>
            <a:r>
              <a:rPr b="1" lang="en-US" sz="1800">
                <a:latin typeface="Calibri"/>
                <a:ea typeface="Calibri"/>
                <a:cs typeface="Calibri"/>
                <a:sym typeface="Calibri"/>
              </a:rPr>
              <a:t>or</a:t>
            </a:r>
            <a:r>
              <a:rPr lang="en-US" sz="1800">
                <a:latin typeface="Calibri"/>
                <a:ea typeface="Calibri"/>
                <a:cs typeface="Calibri"/>
                <a:sym typeface="Calibri"/>
              </a:rPr>
              <a:t> </a:t>
            </a:r>
            <a:r>
              <a:rPr b="1" lang="en-US" sz="1800">
                <a:latin typeface="Calibri"/>
                <a:ea typeface="Calibri"/>
                <a:cs typeface="Calibri"/>
                <a:sym typeface="Calibri"/>
              </a:rPr>
              <a:t>false</a:t>
            </a:r>
            <a:r>
              <a:rPr lang="en-US" sz="1800">
                <a:latin typeface="Calibri"/>
                <a:ea typeface="Calibri"/>
                <a:cs typeface="Calibri"/>
                <a:sym typeface="Calibri"/>
              </a:rPr>
              <a:t>.</a:t>
            </a:r>
            <a:endParaRPr/>
          </a:p>
          <a:p>
            <a:pPr indent="-403200" lvl="0" marL="403200" rtl="0" algn="l">
              <a:lnSpc>
                <a:spcPct val="100000"/>
              </a:lnSpc>
              <a:spcBef>
                <a:spcPts val="624"/>
              </a:spcBef>
              <a:spcAft>
                <a:spcPts val="0"/>
              </a:spcAft>
              <a:buClr>
                <a:srgbClr val="911B21"/>
              </a:buClr>
              <a:buSzPts val="1800"/>
              <a:buFont typeface="Arial"/>
              <a:buAutoNum type="arabicPeriod"/>
            </a:pPr>
            <a:r>
              <a:rPr lang="en-US" sz="1800">
                <a:latin typeface="Calibri"/>
                <a:ea typeface="Calibri"/>
                <a:cs typeface="Calibri"/>
                <a:sym typeface="Calibri"/>
              </a:rPr>
              <a:t>The three steps in the accounting process are identification, recording, and communication.</a:t>
            </a:r>
            <a:endParaRPr/>
          </a:p>
          <a:p>
            <a:pPr indent="-403200" lvl="0" marL="403200" rtl="0" algn="l">
              <a:lnSpc>
                <a:spcPct val="100000"/>
              </a:lnSpc>
              <a:spcBef>
                <a:spcPts val="624"/>
              </a:spcBef>
              <a:spcAft>
                <a:spcPts val="0"/>
              </a:spcAft>
              <a:buClr>
                <a:srgbClr val="911B21"/>
              </a:buClr>
              <a:buSzPts val="1800"/>
              <a:buFont typeface="Arial"/>
              <a:buAutoNum type="arabicPeriod"/>
            </a:pPr>
            <a:r>
              <a:rPr lang="en-US" sz="1800">
                <a:latin typeface="Calibri"/>
                <a:ea typeface="Calibri"/>
                <a:cs typeface="Calibri"/>
                <a:sym typeface="Calibri"/>
              </a:rPr>
              <a:t>Bookkeeping encompasses all steps in the accounting process.</a:t>
            </a:r>
            <a:endParaRPr/>
          </a:p>
          <a:p>
            <a:pPr indent="-403200" lvl="0" marL="403200" rtl="0" algn="l">
              <a:lnSpc>
                <a:spcPct val="100000"/>
              </a:lnSpc>
              <a:spcBef>
                <a:spcPts val="624"/>
              </a:spcBef>
              <a:spcAft>
                <a:spcPts val="0"/>
              </a:spcAft>
              <a:buClr>
                <a:srgbClr val="911B21"/>
              </a:buClr>
              <a:buSzPts val="1800"/>
              <a:buFont typeface="Arial"/>
              <a:buAutoNum type="arabicPeriod"/>
            </a:pPr>
            <a:r>
              <a:rPr lang="en-US" sz="1800">
                <a:latin typeface="Calibri"/>
                <a:ea typeface="Calibri"/>
                <a:cs typeface="Calibri"/>
                <a:sym typeface="Calibri"/>
              </a:rPr>
              <a:t>Accountants prepare, but do not interpret, financial reports.</a:t>
            </a:r>
            <a:endParaRPr/>
          </a:p>
          <a:p>
            <a:pPr indent="-403200" lvl="0" marL="403200" rtl="0" algn="l">
              <a:lnSpc>
                <a:spcPct val="100000"/>
              </a:lnSpc>
              <a:spcBef>
                <a:spcPts val="624"/>
              </a:spcBef>
              <a:spcAft>
                <a:spcPts val="0"/>
              </a:spcAft>
              <a:buClr>
                <a:srgbClr val="911B21"/>
              </a:buClr>
              <a:buSzPts val="1800"/>
              <a:buFont typeface="Arial"/>
              <a:buAutoNum type="arabicPeriod"/>
            </a:pPr>
            <a:r>
              <a:rPr lang="en-US" sz="1800">
                <a:latin typeface="Calibri"/>
                <a:ea typeface="Calibri"/>
                <a:cs typeface="Calibri"/>
                <a:sym typeface="Calibri"/>
              </a:rPr>
              <a:t>The two most common types of external users are investors and company officers.</a:t>
            </a:r>
            <a:endParaRPr/>
          </a:p>
          <a:p>
            <a:pPr indent="-403200" lvl="0" marL="403200" rtl="0" algn="l">
              <a:lnSpc>
                <a:spcPct val="100000"/>
              </a:lnSpc>
              <a:spcBef>
                <a:spcPts val="624"/>
              </a:spcBef>
              <a:spcAft>
                <a:spcPts val="0"/>
              </a:spcAft>
              <a:buClr>
                <a:srgbClr val="911B21"/>
              </a:buClr>
              <a:buSzPts val="1800"/>
              <a:buFont typeface="Arial"/>
              <a:buAutoNum type="arabicPeriod"/>
            </a:pPr>
            <a:r>
              <a:rPr lang="en-US" sz="1800">
                <a:latin typeface="Calibri"/>
                <a:ea typeface="Calibri"/>
                <a:cs typeface="Calibri"/>
                <a:sym typeface="Calibri"/>
              </a:rPr>
              <a:t>Managerial accounting activities focus on reports for internal users.</a:t>
            </a:r>
            <a:endParaRPr/>
          </a:p>
          <a:p>
            <a:pPr indent="0" lvl="0" marL="0" rtl="0" algn="l">
              <a:lnSpc>
                <a:spcPct val="100000"/>
              </a:lnSpc>
              <a:spcBef>
                <a:spcPts val="624"/>
              </a:spcBef>
              <a:spcAft>
                <a:spcPts val="0"/>
              </a:spcAft>
              <a:buSzPts val="1800"/>
              <a:buNone/>
            </a:pPr>
            <a:r>
              <a:rPr b="1" lang="en-US" sz="1800">
                <a:latin typeface="Calibri"/>
                <a:ea typeface="Calibri"/>
                <a:cs typeface="Calibri"/>
                <a:sym typeface="Calibri"/>
              </a:rPr>
              <a:t>Solution:</a:t>
            </a:r>
            <a:endParaRPr/>
          </a:p>
          <a:p>
            <a:pPr indent="-457200" lvl="0" marL="457200" rtl="0" algn="l">
              <a:lnSpc>
                <a:spcPct val="100000"/>
              </a:lnSpc>
              <a:spcBef>
                <a:spcPts val="624"/>
              </a:spcBef>
              <a:spcAft>
                <a:spcPts val="0"/>
              </a:spcAft>
              <a:buClr>
                <a:srgbClr val="911B21"/>
              </a:buClr>
              <a:buSzPts val="1800"/>
              <a:buFont typeface="Arial"/>
              <a:buAutoNum type="arabicPeriod"/>
            </a:pPr>
            <a:r>
              <a:rPr b="1" lang="en-US" sz="1800">
                <a:latin typeface="Calibri"/>
                <a:ea typeface="Calibri"/>
                <a:cs typeface="Calibri"/>
                <a:sym typeface="Calibri"/>
              </a:rPr>
              <a:t>True</a:t>
            </a:r>
            <a:endParaRPr/>
          </a:p>
          <a:p>
            <a:pPr indent="-457200" lvl="0" marL="457200" rtl="0" algn="l">
              <a:lnSpc>
                <a:spcPct val="100000"/>
              </a:lnSpc>
              <a:spcBef>
                <a:spcPts val="624"/>
              </a:spcBef>
              <a:spcAft>
                <a:spcPts val="0"/>
              </a:spcAft>
              <a:buClr>
                <a:srgbClr val="911B21"/>
              </a:buClr>
              <a:buSzPts val="1800"/>
              <a:buFont typeface="Arial"/>
              <a:buAutoNum type="arabicPeriod"/>
            </a:pPr>
            <a:r>
              <a:rPr b="1" lang="en-US" sz="1800">
                <a:latin typeface="Calibri"/>
                <a:ea typeface="Calibri"/>
                <a:cs typeface="Calibri"/>
                <a:sym typeface="Calibri"/>
              </a:rPr>
              <a:t>False</a:t>
            </a:r>
            <a:endParaRPr/>
          </a:p>
          <a:p>
            <a:pPr indent="-457200" lvl="0" marL="457200" rtl="0" algn="l">
              <a:lnSpc>
                <a:spcPct val="100000"/>
              </a:lnSpc>
              <a:spcBef>
                <a:spcPts val="624"/>
              </a:spcBef>
              <a:spcAft>
                <a:spcPts val="0"/>
              </a:spcAft>
              <a:buClr>
                <a:srgbClr val="911B21"/>
              </a:buClr>
              <a:buSzPts val="1800"/>
              <a:buFont typeface="Arial"/>
              <a:buAutoNum type="arabicPeriod"/>
            </a:pPr>
            <a:r>
              <a:rPr b="1" lang="en-US" sz="1800">
                <a:latin typeface="Calibri"/>
                <a:ea typeface="Calibri"/>
                <a:cs typeface="Calibri"/>
                <a:sym typeface="Calibri"/>
              </a:rPr>
              <a:t>False</a:t>
            </a:r>
            <a:endParaRPr/>
          </a:p>
          <a:p>
            <a:pPr indent="-457200" lvl="0" marL="457200" rtl="0" algn="l">
              <a:lnSpc>
                <a:spcPct val="100000"/>
              </a:lnSpc>
              <a:spcBef>
                <a:spcPts val="624"/>
              </a:spcBef>
              <a:spcAft>
                <a:spcPts val="0"/>
              </a:spcAft>
              <a:buClr>
                <a:srgbClr val="911B21"/>
              </a:buClr>
              <a:buSzPts val="1800"/>
              <a:buFont typeface="Arial"/>
              <a:buAutoNum type="arabicPeriod"/>
            </a:pPr>
            <a:r>
              <a:rPr b="1" lang="en-US" sz="1800">
                <a:latin typeface="Calibri"/>
                <a:ea typeface="Calibri"/>
                <a:cs typeface="Calibri"/>
                <a:sym typeface="Calibri"/>
              </a:rPr>
              <a:t>False</a:t>
            </a:r>
            <a:endParaRPr/>
          </a:p>
          <a:p>
            <a:pPr indent="-457200" lvl="0" marL="457200" rtl="0" algn="l">
              <a:lnSpc>
                <a:spcPct val="100000"/>
              </a:lnSpc>
              <a:spcBef>
                <a:spcPts val="624"/>
              </a:spcBef>
              <a:spcAft>
                <a:spcPts val="0"/>
              </a:spcAft>
              <a:buClr>
                <a:srgbClr val="911B21"/>
              </a:buClr>
              <a:buSzPts val="1800"/>
              <a:buFont typeface="Arial"/>
              <a:buAutoNum type="arabicPeriod"/>
            </a:pPr>
            <a:r>
              <a:rPr b="1" lang="en-US" sz="1800">
                <a:latin typeface="Calibri"/>
                <a:ea typeface="Calibri"/>
                <a:cs typeface="Calibri"/>
                <a:sym typeface="Calibri"/>
              </a:rPr>
              <a:t>True</a:t>
            </a:r>
            <a:endParaRPr b="1" sz="1800">
              <a:latin typeface="Calibri"/>
              <a:ea typeface="Calibri"/>
              <a:cs typeface="Calibri"/>
              <a:sym typeface="Calibri"/>
            </a:endParaRPr>
          </a:p>
        </p:txBody>
      </p:sp>
      <p:sp>
        <p:nvSpPr>
          <p:cNvPr id="238" name="Google Shape;238;p10"/>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ph type="title"/>
          </p:nvPr>
        </p:nvSpPr>
        <p:spPr>
          <a:xfrm>
            <a:off x="0" y="457199"/>
            <a:ext cx="9144000" cy="1073649"/>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2400"/>
              <a:buFont typeface="Calibri"/>
              <a:buNone/>
            </a:pPr>
            <a:r>
              <a:rPr lang="en-US" sz="2400">
                <a:solidFill>
                  <a:srgbClr val="911621"/>
                </a:solidFill>
                <a:latin typeface="Calibri"/>
                <a:ea typeface="Calibri"/>
                <a:cs typeface="Calibri"/>
                <a:sym typeface="Calibri"/>
              </a:rPr>
              <a:t>LEARNING OBJECTIVE 2</a:t>
            </a:r>
            <a:br>
              <a:rPr lang="en-US" sz="2400">
                <a:solidFill>
                  <a:srgbClr val="911621"/>
                </a:solidFill>
                <a:latin typeface="Calibri"/>
                <a:ea typeface="Calibri"/>
                <a:cs typeface="Calibri"/>
                <a:sym typeface="Calibri"/>
              </a:rPr>
            </a:br>
            <a:r>
              <a:rPr lang="en-US" sz="2400">
                <a:solidFill>
                  <a:schemeClr val="dk1"/>
                </a:solidFill>
                <a:latin typeface="Calibri"/>
                <a:ea typeface="Calibri"/>
                <a:cs typeface="Calibri"/>
                <a:sym typeface="Calibri"/>
              </a:rPr>
              <a:t>Explain the Building Blocks of Accounting: Ethics, Principles, and Assumptions</a:t>
            </a:r>
            <a:endParaRPr sz="2400">
              <a:solidFill>
                <a:schemeClr val="dk1"/>
              </a:solidFill>
              <a:latin typeface="Calibri"/>
              <a:ea typeface="Calibri"/>
              <a:cs typeface="Calibri"/>
              <a:sym typeface="Calibri"/>
            </a:endParaRPr>
          </a:p>
        </p:txBody>
      </p:sp>
      <p:sp>
        <p:nvSpPr>
          <p:cNvPr id="244" name="Google Shape;244;p11"/>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406405" lvl="0" marL="406405" rtl="0" algn="l">
              <a:lnSpc>
                <a:spcPct val="100000"/>
              </a:lnSpc>
              <a:spcBef>
                <a:spcPts val="0"/>
              </a:spcBef>
              <a:spcAft>
                <a:spcPts val="0"/>
              </a:spcAft>
              <a:buClr>
                <a:schemeClr val="dk1"/>
              </a:buClr>
              <a:buSzPts val="2800"/>
              <a:buFont typeface="Calibri"/>
              <a:buNone/>
            </a:pPr>
            <a:r>
              <a:rPr b="1" lang="en-US" sz="2800">
                <a:latin typeface="Calibri"/>
                <a:ea typeface="Calibri"/>
                <a:cs typeface="Calibri"/>
                <a:sym typeface="Calibri"/>
              </a:rPr>
              <a:t>Ethics in Financial Reporting</a:t>
            </a:r>
            <a:endParaRPr/>
          </a:p>
          <a:p>
            <a:pPr indent="-291600" lvl="2" marL="291600" rtl="0" algn="l">
              <a:lnSpc>
                <a:spcPct val="90000"/>
              </a:lnSpc>
              <a:spcBef>
                <a:spcPts val="1000"/>
              </a:spcBef>
              <a:spcAft>
                <a:spcPts val="0"/>
              </a:spcAft>
              <a:buClr>
                <a:srgbClr val="911B21"/>
              </a:buClr>
              <a:buSzPts val="2800"/>
              <a:buFont typeface="Arial"/>
              <a:buChar char="•"/>
            </a:pPr>
            <a:r>
              <a:rPr lang="en-US" sz="2800">
                <a:latin typeface="Calibri"/>
                <a:ea typeface="Calibri"/>
                <a:cs typeface="Calibri"/>
                <a:sym typeface="Calibri"/>
              </a:rPr>
              <a:t>Recent financial scandals include </a:t>
            </a:r>
            <a:r>
              <a:rPr b="1" lang="en-US" sz="2800">
                <a:latin typeface="Calibri"/>
                <a:ea typeface="Calibri"/>
                <a:cs typeface="Calibri"/>
                <a:sym typeface="Calibri"/>
              </a:rPr>
              <a:t>Enron, WorldCom, HealthSouth, A</a:t>
            </a:r>
            <a:r>
              <a:rPr b="1" lang="en-US" sz="100">
                <a:latin typeface="Calibri"/>
                <a:ea typeface="Calibri"/>
                <a:cs typeface="Calibri"/>
                <a:sym typeface="Calibri"/>
              </a:rPr>
              <a:t> </a:t>
            </a:r>
            <a:r>
              <a:rPr b="1" lang="en-US" sz="2800">
                <a:latin typeface="Calibri"/>
                <a:ea typeface="Calibri"/>
                <a:cs typeface="Calibri"/>
                <a:sym typeface="Calibri"/>
              </a:rPr>
              <a:t>I</a:t>
            </a:r>
            <a:r>
              <a:rPr b="1" lang="en-US" sz="100">
                <a:latin typeface="Calibri"/>
                <a:ea typeface="Calibri"/>
                <a:cs typeface="Calibri"/>
                <a:sym typeface="Calibri"/>
              </a:rPr>
              <a:t> </a:t>
            </a:r>
            <a:r>
              <a:rPr b="1" lang="en-US" sz="2800">
                <a:latin typeface="Calibri"/>
                <a:ea typeface="Calibri"/>
                <a:cs typeface="Calibri"/>
                <a:sym typeface="Calibri"/>
              </a:rPr>
              <a:t>G,</a:t>
            </a:r>
            <a:r>
              <a:rPr lang="en-US" sz="2800">
                <a:latin typeface="Calibri"/>
                <a:ea typeface="Calibri"/>
                <a:cs typeface="Calibri"/>
                <a:sym typeface="Calibri"/>
              </a:rPr>
              <a:t> and other companies.</a:t>
            </a:r>
            <a:endParaRPr/>
          </a:p>
          <a:p>
            <a:pPr indent="-291600" lvl="2" marL="291600" rtl="0" algn="l">
              <a:lnSpc>
                <a:spcPct val="90000"/>
              </a:lnSpc>
              <a:spcBef>
                <a:spcPts val="1000"/>
              </a:spcBef>
              <a:spcAft>
                <a:spcPts val="0"/>
              </a:spcAft>
              <a:buClr>
                <a:srgbClr val="911B21"/>
              </a:buClr>
              <a:buSzPts val="2800"/>
              <a:buFont typeface="Arial"/>
              <a:buChar char="•"/>
            </a:pPr>
            <a:r>
              <a:rPr lang="en-US" sz="2800">
                <a:latin typeface="Calibri"/>
                <a:ea typeface="Calibri"/>
                <a:cs typeface="Calibri"/>
                <a:sym typeface="Calibri"/>
              </a:rPr>
              <a:t>Regulators and lawmakers were concerned that the economy would suffer if investors lost confidence in corporate accounting. In response, </a:t>
            </a:r>
            <a:r>
              <a:rPr lang="en-US" sz="2600">
                <a:latin typeface="Calibri"/>
                <a:ea typeface="Calibri"/>
                <a:cs typeface="Calibri"/>
                <a:sym typeface="Calibri"/>
              </a:rPr>
              <a:t>Congress passed </a:t>
            </a:r>
            <a:r>
              <a:rPr b="1" lang="en-US" sz="2600">
                <a:latin typeface="Calibri"/>
                <a:ea typeface="Calibri"/>
                <a:cs typeface="Calibri"/>
                <a:sym typeface="Calibri"/>
              </a:rPr>
              <a:t>Sarbanes-Oxley Act (S</a:t>
            </a:r>
            <a:r>
              <a:rPr b="1" lang="en-US" sz="100">
                <a:latin typeface="Calibri"/>
                <a:ea typeface="Calibri"/>
                <a:cs typeface="Calibri"/>
                <a:sym typeface="Calibri"/>
              </a:rPr>
              <a:t> </a:t>
            </a:r>
            <a:r>
              <a:rPr b="1" lang="en-US" sz="2600">
                <a:latin typeface="Calibri"/>
                <a:ea typeface="Calibri"/>
                <a:cs typeface="Calibri"/>
                <a:sym typeface="Calibri"/>
              </a:rPr>
              <a:t>O</a:t>
            </a:r>
            <a:r>
              <a:rPr b="1" lang="en-US" sz="100">
                <a:latin typeface="Calibri"/>
                <a:ea typeface="Calibri"/>
                <a:cs typeface="Calibri"/>
                <a:sym typeface="Calibri"/>
              </a:rPr>
              <a:t> </a:t>
            </a:r>
            <a:r>
              <a:rPr b="1" lang="en-US" sz="2600">
                <a:latin typeface="Calibri"/>
                <a:ea typeface="Calibri"/>
                <a:cs typeface="Calibri"/>
                <a:sym typeface="Calibri"/>
              </a:rPr>
              <a:t>X).</a:t>
            </a:r>
            <a:endParaRPr/>
          </a:p>
          <a:p>
            <a:pPr indent="-291600" lvl="3" marL="291600" rtl="0" algn="l">
              <a:lnSpc>
                <a:spcPct val="90000"/>
              </a:lnSpc>
              <a:spcBef>
                <a:spcPts val="1000"/>
              </a:spcBef>
              <a:spcAft>
                <a:spcPts val="0"/>
              </a:spcAft>
              <a:buClr>
                <a:srgbClr val="911B21"/>
              </a:buClr>
              <a:buSzPts val="2800"/>
              <a:buFont typeface="Arial"/>
              <a:buChar char="•"/>
            </a:pPr>
            <a:r>
              <a:rPr lang="en-US" sz="2800">
                <a:latin typeface="Calibri"/>
                <a:ea typeface="Calibri"/>
                <a:cs typeface="Calibri"/>
                <a:sym typeface="Calibri"/>
              </a:rPr>
              <a:t>Effective financial reporting depends on sound ethical behavior.</a:t>
            </a:r>
            <a:endParaRPr/>
          </a:p>
        </p:txBody>
      </p:sp>
      <p:sp>
        <p:nvSpPr>
          <p:cNvPr id="245" name="Google Shape;245;p11"/>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90909"/>
              <a:buFont typeface="Calibri"/>
              <a:buNone/>
            </a:pPr>
            <a:r>
              <a:rPr lang="en-US">
                <a:latin typeface="Calibri"/>
                <a:ea typeface="Calibri"/>
                <a:cs typeface="Calibri"/>
                <a:sym typeface="Calibri"/>
              </a:rPr>
              <a:t>Ethics in Financial Reporting</a:t>
            </a:r>
            <a:br>
              <a:rPr lang="en-US">
                <a:latin typeface="Calibri"/>
                <a:ea typeface="Calibri"/>
                <a:cs typeface="Calibri"/>
                <a:sym typeface="Calibri"/>
              </a:rPr>
            </a:br>
            <a:r>
              <a:rPr lang="en-US" sz="3100">
                <a:latin typeface="Calibri"/>
                <a:ea typeface="Calibri"/>
                <a:cs typeface="Calibri"/>
                <a:sym typeface="Calibri"/>
              </a:rPr>
              <a:t>Steps</a:t>
            </a:r>
            <a:endParaRPr sz="4400">
              <a:latin typeface="Calibri"/>
              <a:ea typeface="Calibri"/>
              <a:cs typeface="Calibri"/>
              <a:sym typeface="Calibri"/>
            </a:endParaRPr>
          </a:p>
        </p:txBody>
      </p:sp>
      <p:sp>
        <p:nvSpPr>
          <p:cNvPr id="252" name="Google Shape;252;p12"/>
          <p:cNvSpPr txBox="1"/>
          <p:nvPr>
            <p:ph idx="1" type="body"/>
          </p:nvPr>
        </p:nvSpPr>
        <p:spPr>
          <a:xfrm>
            <a:off x="304800" y="1752599"/>
            <a:ext cx="6387548" cy="2819399"/>
          </a:xfrm>
          <a:prstGeom prst="rect">
            <a:avLst/>
          </a:prstGeom>
          <a:noFill/>
          <a:ln>
            <a:noFill/>
          </a:ln>
        </p:spPr>
        <p:txBody>
          <a:bodyPr anchorCtr="0" anchor="t" bIns="45700" lIns="91425" spcFirstLastPara="1" rIns="91425" wrap="square" tIns="45700">
            <a:noAutofit/>
          </a:bodyPr>
          <a:lstStyle/>
          <a:p>
            <a:pPr indent="-403200" lvl="0" marL="403200" rtl="0" algn="l">
              <a:lnSpc>
                <a:spcPct val="100000"/>
              </a:lnSpc>
              <a:spcBef>
                <a:spcPts val="0"/>
              </a:spcBef>
              <a:spcAft>
                <a:spcPts val="0"/>
              </a:spcAft>
              <a:buClr>
                <a:schemeClr val="accent2"/>
              </a:buClr>
              <a:buSzPts val="1800"/>
              <a:buFont typeface="Arial"/>
              <a:buAutoNum type="arabicPeriod"/>
            </a:pPr>
            <a:r>
              <a:rPr b="1" lang="en-US" sz="1800">
                <a:latin typeface="Calibri"/>
                <a:ea typeface="Calibri"/>
                <a:cs typeface="Calibri"/>
                <a:sym typeface="Calibri"/>
              </a:rPr>
              <a:t>Recognize an ethical situation and the ethical issues involved.</a:t>
            </a:r>
            <a:endParaRPr/>
          </a:p>
          <a:p>
            <a:pPr indent="0" lvl="0" marL="0" rtl="0" algn="l">
              <a:lnSpc>
                <a:spcPct val="100000"/>
              </a:lnSpc>
              <a:spcBef>
                <a:spcPts val="555"/>
              </a:spcBef>
              <a:spcAft>
                <a:spcPts val="0"/>
              </a:spcAft>
              <a:buSzPts val="1800"/>
              <a:buNone/>
            </a:pPr>
            <a:r>
              <a:rPr lang="en-US" sz="1800">
                <a:latin typeface="Calibri"/>
                <a:ea typeface="Calibri"/>
                <a:cs typeface="Calibri"/>
                <a:sym typeface="Calibri"/>
              </a:rPr>
              <a:t>Use your personal ethics to identify ethical situations and issues. Some businesses and professional organizations provide written codes of ethics for guidance in some business situations.</a:t>
            </a:r>
            <a:endParaRPr/>
          </a:p>
          <a:p>
            <a:pPr indent="-403200" lvl="0" marL="403200" rtl="0" algn="l">
              <a:lnSpc>
                <a:spcPct val="100000"/>
              </a:lnSpc>
              <a:spcBef>
                <a:spcPts val="555"/>
              </a:spcBef>
              <a:spcAft>
                <a:spcPts val="0"/>
              </a:spcAft>
              <a:buClr>
                <a:schemeClr val="accent2"/>
              </a:buClr>
              <a:buSzPts val="1800"/>
              <a:buFont typeface="Arial"/>
              <a:buAutoNum type="arabicPeriod" startAt="2"/>
            </a:pPr>
            <a:r>
              <a:rPr b="1" lang="en-US" sz="1800">
                <a:latin typeface="Calibri"/>
                <a:ea typeface="Calibri"/>
                <a:cs typeface="Calibri"/>
                <a:sym typeface="Calibri"/>
              </a:rPr>
              <a:t>Identify and analyze the principal elements in the situation.</a:t>
            </a:r>
            <a:endParaRPr/>
          </a:p>
          <a:p>
            <a:pPr indent="0" lvl="0" marL="0" rtl="0" algn="l">
              <a:lnSpc>
                <a:spcPct val="100000"/>
              </a:lnSpc>
              <a:spcBef>
                <a:spcPts val="555"/>
              </a:spcBef>
              <a:spcAft>
                <a:spcPts val="0"/>
              </a:spcAft>
              <a:buSzPts val="1800"/>
              <a:buNone/>
            </a:pPr>
            <a:r>
              <a:rPr lang="en-US" sz="1800">
                <a:latin typeface="Calibri"/>
                <a:ea typeface="Calibri"/>
                <a:cs typeface="Calibri"/>
                <a:sym typeface="Calibri"/>
              </a:rPr>
              <a:t>Identify the </a:t>
            </a:r>
            <a:r>
              <a:rPr b="1" lang="en-US" sz="1800">
                <a:latin typeface="Calibri"/>
                <a:ea typeface="Calibri"/>
                <a:cs typeface="Calibri"/>
                <a:sym typeface="Calibri"/>
              </a:rPr>
              <a:t>stakeholders</a:t>
            </a:r>
            <a:r>
              <a:rPr lang="en-US" sz="1800">
                <a:latin typeface="Calibri"/>
                <a:ea typeface="Calibri"/>
                <a:cs typeface="Calibri"/>
                <a:sym typeface="Calibri"/>
              </a:rPr>
              <a:t>—persons or groups who may be harmed or benefited. Ask the question: What are the responsibilities and obligations of the parties involved?</a:t>
            </a:r>
            <a:endParaRPr/>
          </a:p>
        </p:txBody>
      </p:sp>
      <p:pic>
        <p:nvPicPr>
          <p:cNvPr descr="A diagram illustrates the steps involving in solving an Ethical Dilemma. An illustration shows a balanced weighing scale. The left plate has alternative number 1 and the right plate has alternative number 2." id="253" name="Google Shape;253;p12"/>
          <p:cNvPicPr preferRelativeResize="0"/>
          <p:nvPr>
            <p:ph idx="2" type="pic"/>
          </p:nvPr>
        </p:nvPicPr>
        <p:blipFill rotWithShape="1">
          <a:blip r:embed="rId3">
            <a:alphaModFix/>
          </a:blip>
          <a:srcRect b="0" l="0" r="0" t="0"/>
          <a:stretch/>
        </p:blipFill>
        <p:spPr>
          <a:xfrm>
            <a:off x="6658646" y="2062151"/>
            <a:ext cx="2314361" cy="2172995"/>
          </a:xfrm>
          <a:prstGeom prst="rect">
            <a:avLst/>
          </a:prstGeom>
          <a:noFill/>
          <a:ln>
            <a:noFill/>
          </a:ln>
        </p:spPr>
      </p:pic>
      <p:sp>
        <p:nvSpPr>
          <p:cNvPr id="254" name="Google Shape;254;p12"/>
          <p:cNvSpPr txBox="1"/>
          <p:nvPr>
            <p:ph idx="5" type="body"/>
          </p:nvPr>
        </p:nvSpPr>
        <p:spPr>
          <a:xfrm>
            <a:off x="304800" y="4571999"/>
            <a:ext cx="8534400" cy="1590261"/>
          </a:xfrm>
          <a:prstGeom prst="rect">
            <a:avLst/>
          </a:prstGeom>
          <a:noFill/>
          <a:ln>
            <a:noFill/>
          </a:ln>
        </p:spPr>
        <p:txBody>
          <a:bodyPr anchorCtr="0" anchor="t" bIns="45700" lIns="91425" spcFirstLastPara="1" rIns="91425" wrap="square" tIns="45700">
            <a:noAutofit/>
          </a:bodyPr>
          <a:lstStyle/>
          <a:p>
            <a:pPr indent="-403200" lvl="0" marL="403200" rtl="0" algn="l">
              <a:lnSpc>
                <a:spcPct val="100000"/>
              </a:lnSpc>
              <a:spcBef>
                <a:spcPts val="0"/>
              </a:spcBef>
              <a:spcAft>
                <a:spcPts val="0"/>
              </a:spcAft>
              <a:buClr>
                <a:schemeClr val="accent2"/>
              </a:buClr>
              <a:buSzPts val="1800"/>
              <a:buFont typeface="Arial"/>
              <a:buAutoNum type="arabicPeriod" startAt="3"/>
            </a:pPr>
            <a:r>
              <a:rPr b="1" lang="en-US" sz="1800">
                <a:latin typeface="Calibri"/>
                <a:ea typeface="Calibri"/>
                <a:cs typeface="Calibri"/>
                <a:sym typeface="Calibri"/>
              </a:rPr>
              <a:t>Identify the alternatives, and weigh the impact of each alternative on various stakeholders.</a:t>
            </a:r>
            <a:endParaRPr/>
          </a:p>
          <a:p>
            <a:pPr indent="0" lvl="0" marL="0" rtl="0" algn="l">
              <a:lnSpc>
                <a:spcPct val="100000"/>
              </a:lnSpc>
              <a:spcBef>
                <a:spcPts val="555"/>
              </a:spcBef>
              <a:spcAft>
                <a:spcPts val="0"/>
              </a:spcAft>
              <a:buSzPts val="1800"/>
              <a:buNone/>
            </a:pPr>
            <a:r>
              <a:rPr lang="en-US" sz="1800">
                <a:latin typeface="Calibri"/>
                <a:ea typeface="Calibri"/>
                <a:cs typeface="Calibri"/>
                <a:sym typeface="Calibri"/>
              </a:rPr>
              <a:t>Select the most ethical alternative, considering all the consequences. Sometimes there will be one right answer. Other situations involve more than one right solution; these situations require an evaluation of each and a selection of the best alternative.</a:t>
            </a:r>
            <a:endParaRPr/>
          </a:p>
        </p:txBody>
      </p:sp>
      <p:sp>
        <p:nvSpPr>
          <p:cNvPr id="255" name="Google Shape;255;p12"/>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29032"/>
              <a:buFont typeface="Calibri"/>
              <a:buNone/>
            </a:pPr>
            <a:r>
              <a:rPr lang="en-US">
                <a:latin typeface="Calibri"/>
                <a:ea typeface="Calibri"/>
                <a:cs typeface="Calibri"/>
                <a:sym typeface="Calibri"/>
              </a:rPr>
              <a:t>Ethics in Financial Reporting</a:t>
            </a:r>
            <a:br>
              <a:rPr lang="en-US">
                <a:latin typeface="Calibri"/>
                <a:ea typeface="Calibri"/>
                <a:cs typeface="Calibri"/>
                <a:sym typeface="Calibri"/>
              </a:rPr>
            </a:br>
            <a:r>
              <a:rPr lang="en-US" sz="3100">
                <a:latin typeface="Calibri"/>
                <a:ea typeface="Calibri"/>
                <a:cs typeface="Calibri"/>
                <a:sym typeface="Calibri"/>
              </a:rPr>
              <a:t>Question</a:t>
            </a:r>
            <a:endParaRPr sz="3100">
              <a:latin typeface="Calibri"/>
              <a:ea typeface="Calibri"/>
              <a:cs typeface="Calibri"/>
              <a:sym typeface="Calibri"/>
            </a:endParaRPr>
          </a:p>
        </p:txBody>
      </p:sp>
      <p:sp>
        <p:nvSpPr>
          <p:cNvPr id="261" name="Google Shape;261;p13"/>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en-US" sz="2400">
                <a:latin typeface="Calibri"/>
                <a:ea typeface="Calibri"/>
                <a:cs typeface="Calibri"/>
                <a:sym typeface="Calibri"/>
              </a:rPr>
              <a:t>Ethics are the standards of conduct by which one’s actions are judged as:</a:t>
            </a:r>
            <a:endParaRPr/>
          </a:p>
          <a:p>
            <a:pPr indent="-457200" lvl="0" marL="863605" rtl="0" algn="l">
              <a:lnSpc>
                <a:spcPct val="100000"/>
              </a:lnSpc>
              <a:spcBef>
                <a:spcPts val="1500"/>
              </a:spcBef>
              <a:spcAft>
                <a:spcPts val="0"/>
              </a:spcAft>
              <a:buClr>
                <a:srgbClr val="911B21"/>
              </a:buClr>
              <a:buSzPts val="2400"/>
              <a:buFont typeface="Arial"/>
              <a:buAutoNum type="alphaLcPeriod"/>
            </a:pPr>
            <a:r>
              <a:rPr lang="en-US" sz="2400">
                <a:latin typeface="Calibri"/>
                <a:ea typeface="Calibri"/>
                <a:cs typeface="Calibri"/>
                <a:sym typeface="Calibri"/>
              </a:rPr>
              <a:t>right or wrong.</a:t>
            </a:r>
            <a:endParaRPr/>
          </a:p>
          <a:p>
            <a:pPr indent="-457200" lvl="0" marL="863605" rtl="0" algn="l">
              <a:lnSpc>
                <a:spcPct val="100000"/>
              </a:lnSpc>
              <a:spcBef>
                <a:spcPts val="1500"/>
              </a:spcBef>
              <a:spcAft>
                <a:spcPts val="0"/>
              </a:spcAft>
              <a:buClr>
                <a:srgbClr val="911B21"/>
              </a:buClr>
              <a:buSzPts val="2400"/>
              <a:buFont typeface="Arial"/>
              <a:buAutoNum type="alphaLcPeriod"/>
            </a:pPr>
            <a:r>
              <a:rPr lang="en-US" sz="2400">
                <a:latin typeface="Calibri"/>
                <a:ea typeface="Calibri"/>
                <a:cs typeface="Calibri"/>
                <a:sym typeface="Calibri"/>
              </a:rPr>
              <a:t>honest or dishonest.</a:t>
            </a:r>
            <a:endParaRPr/>
          </a:p>
          <a:p>
            <a:pPr indent="-457200" lvl="0" marL="863605" rtl="0" algn="l">
              <a:lnSpc>
                <a:spcPct val="100000"/>
              </a:lnSpc>
              <a:spcBef>
                <a:spcPts val="1500"/>
              </a:spcBef>
              <a:spcAft>
                <a:spcPts val="0"/>
              </a:spcAft>
              <a:buClr>
                <a:srgbClr val="911B21"/>
              </a:buClr>
              <a:buSzPts val="2400"/>
              <a:buFont typeface="Arial"/>
              <a:buAutoNum type="alphaLcPeriod"/>
            </a:pPr>
            <a:r>
              <a:rPr lang="en-US" sz="2400">
                <a:latin typeface="Calibri"/>
                <a:ea typeface="Calibri"/>
                <a:cs typeface="Calibri"/>
                <a:sym typeface="Calibri"/>
              </a:rPr>
              <a:t>fair or not fair.</a:t>
            </a:r>
            <a:endParaRPr/>
          </a:p>
          <a:p>
            <a:pPr indent="-457200" lvl="0" marL="863605" rtl="0" algn="l">
              <a:lnSpc>
                <a:spcPct val="100000"/>
              </a:lnSpc>
              <a:spcBef>
                <a:spcPts val="1500"/>
              </a:spcBef>
              <a:spcAft>
                <a:spcPts val="0"/>
              </a:spcAft>
              <a:buClr>
                <a:srgbClr val="911B21"/>
              </a:buClr>
              <a:buSzPts val="2400"/>
              <a:buFont typeface="Arial"/>
              <a:buAutoNum type="alphaLcPeriod"/>
            </a:pPr>
            <a:r>
              <a:rPr lang="en-US" sz="2400">
                <a:latin typeface="Calibri"/>
                <a:ea typeface="Calibri"/>
                <a:cs typeface="Calibri"/>
                <a:sym typeface="Calibri"/>
              </a:rPr>
              <a:t>all of these options.</a:t>
            </a:r>
            <a:endParaRPr sz="2400">
              <a:latin typeface="Calibri"/>
              <a:ea typeface="Calibri"/>
              <a:cs typeface="Calibri"/>
              <a:sym typeface="Calibri"/>
            </a:endParaRPr>
          </a:p>
        </p:txBody>
      </p:sp>
      <p:sp>
        <p:nvSpPr>
          <p:cNvPr id="262" name="Google Shape;262;p13"/>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Ethics in Financial Reporting</a:t>
            </a:r>
            <a:br>
              <a:rPr lang="en-US" sz="3600">
                <a:latin typeface="Calibri"/>
                <a:ea typeface="Calibri"/>
                <a:cs typeface="Calibri"/>
                <a:sym typeface="Calibri"/>
              </a:rPr>
            </a:br>
            <a:r>
              <a:rPr lang="en-US" sz="2800">
                <a:latin typeface="Calibri"/>
                <a:ea typeface="Calibri"/>
                <a:cs typeface="Calibri"/>
                <a:sym typeface="Calibri"/>
              </a:rPr>
              <a:t>Answer</a:t>
            </a:r>
            <a:endParaRPr sz="2800">
              <a:latin typeface="Calibri"/>
              <a:ea typeface="Calibri"/>
              <a:cs typeface="Calibri"/>
              <a:sym typeface="Calibri"/>
            </a:endParaRPr>
          </a:p>
        </p:txBody>
      </p:sp>
      <p:sp>
        <p:nvSpPr>
          <p:cNvPr id="268" name="Google Shape;268;p14"/>
          <p:cNvSpPr txBox="1"/>
          <p:nvPr>
            <p:ph idx="1" type="body"/>
          </p:nvPr>
        </p:nvSpPr>
        <p:spPr>
          <a:xfrm>
            <a:off x="304800" y="1752600"/>
            <a:ext cx="8534400" cy="285915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600"/>
              <a:buNone/>
            </a:pPr>
            <a:r>
              <a:rPr lang="en-US" sz="2600">
                <a:latin typeface="Calibri"/>
                <a:ea typeface="Calibri"/>
                <a:cs typeface="Calibri"/>
                <a:sym typeface="Calibri"/>
              </a:rPr>
              <a:t>Ethics are the standards of conduct by which one’s actions are judged as:</a:t>
            </a:r>
            <a:endParaRPr/>
          </a:p>
          <a:p>
            <a:pPr indent="-457200" lvl="0" marL="863605"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right or wrong.</a:t>
            </a:r>
            <a:endParaRPr/>
          </a:p>
          <a:p>
            <a:pPr indent="-457200" lvl="0" marL="863605"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honest or dishonest.</a:t>
            </a:r>
            <a:endParaRPr/>
          </a:p>
          <a:p>
            <a:pPr indent="-457200" lvl="0" marL="863605"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fair or not fair.</a:t>
            </a:r>
            <a:endParaRPr/>
          </a:p>
          <a:p>
            <a:pPr indent="-457200" lvl="0" marL="863605" rtl="0" algn="l">
              <a:lnSpc>
                <a:spcPct val="100000"/>
              </a:lnSpc>
              <a:spcBef>
                <a:spcPts val="624"/>
              </a:spcBef>
              <a:spcAft>
                <a:spcPts val="0"/>
              </a:spcAft>
              <a:buClr>
                <a:srgbClr val="911B21"/>
              </a:buClr>
              <a:buSzPts val="2600"/>
              <a:buFont typeface="Arial"/>
              <a:buAutoNum type="alphaLcPeriod"/>
            </a:pPr>
            <a:r>
              <a:rPr lang="en-US" sz="2600">
                <a:solidFill>
                  <a:srgbClr val="911B21"/>
                </a:solidFill>
                <a:latin typeface="Calibri"/>
                <a:ea typeface="Calibri"/>
                <a:cs typeface="Calibri"/>
                <a:sym typeface="Calibri"/>
              </a:rPr>
              <a:t>Answer:</a:t>
            </a:r>
            <a:r>
              <a:rPr lang="en-US" sz="2600">
                <a:latin typeface="Calibri"/>
                <a:ea typeface="Calibri"/>
                <a:cs typeface="Calibri"/>
                <a:sym typeface="Calibri"/>
              </a:rPr>
              <a:t> all of these options.</a:t>
            </a:r>
            <a:endParaRPr sz="2600">
              <a:latin typeface="Calibri"/>
              <a:ea typeface="Calibri"/>
              <a:cs typeface="Calibri"/>
              <a:sym typeface="Calibri"/>
            </a:endParaRPr>
          </a:p>
        </p:txBody>
      </p:sp>
      <p:sp>
        <p:nvSpPr>
          <p:cNvPr id="269" name="Google Shape;269;p14"/>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5"/>
          <p:cNvSpPr txBox="1"/>
          <p:nvPr>
            <p:ph type="title"/>
          </p:nvPr>
        </p:nvSpPr>
        <p:spPr>
          <a:xfrm>
            <a:off x="277078" y="457200"/>
            <a:ext cx="8866922"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Ethics Insight: Dewey &amp; LeBoeuf L</a:t>
            </a:r>
            <a:r>
              <a:rPr lang="en-US" sz="100">
                <a:latin typeface="Calibri"/>
                <a:ea typeface="Calibri"/>
                <a:cs typeface="Calibri"/>
                <a:sym typeface="Calibri"/>
              </a:rPr>
              <a:t> </a:t>
            </a:r>
            <a:r>
              <a:rPr lang="en-US" sz="3600">
                <a:latin typeface="Calibri"/>
                <a:ea typeface="Calibri"/>
                <a:cs typeface="Calibri"/>
                <a:sym typeface="Calibri"/>
              </a:rPr>
              <a:t>L</a:t>
            </a:r>
            <a:r>
              <a:rPr lang="en-US" sz="100">
                <a:latin typeface="Calibri"/>
                <a:ea typeface="Calibri"/>
                <a:cs typeface="Calibri"/>
                <a:sym typeface="Calibri"/>
              </a:rPr>
              <a:t> </a:t>
            </a:r>
            <a:r>
              <a:rPr lang="en-US" sz="3600">
                <a:latin typeface="Calibri"/>
                <a:ea typeface="Calibri"/>
                <a:cs typeface="Calibri"/>
                <a:sym typeface="Calibri"/>
              </a:rPr>
              <a:t>P</a:t>
            </a:r>
            <a:endParaRPr sz="3600">
              <a:latin typeface="Calibri"/>
              <a:ea typeface="Calibri"/>
              <a:cs typeface="Calibri"/>
              <a:sym typeface="Calibri"/>
            </a:endParaRPr>
          </a:p>
        </p:txBody>
      </p:sp>
      <p:sp>
        <p:nvSpPr>
          <p:cNvPr id="276" name="Google Shape;276;p15"/>
          <p:cNvSpPr txBox="1"/>
          <p:nvPr>
            <p:ph idx="1" type="body"/>
          </p:nvPr>
        </p:nvSpPr>
        <p:spPr>
          <a:xfrm>
            <a:off x="277078" y="1545995"/>
            <a:ext cx="7299403" cy="47228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00"/>
              <a:buNone/>
            </a:pPr>
            <a:r>
              <a:rPr b="1" lang="en-US" sz="1600">
                <a:latin typeface="Calibri"/>
                <a:ea typeface="Calibri"/>
                <a:cs typeface="Calibri"/>
                <a:sym typeface="Calibri"/>
              </a:rPr>
              <a:t>I Felt the Pressure—Would You?</a:t>
            </a:r>
            <a:endParaRPr/>
          </a:p>
          <a:p>
            <a:pPr indent="0" lvl="0" marL="0" rtl="0" algn="l">
              <a:lnSpc>
                <a:spcPct val="100000"/>
              </a:lnSpc>
              <a:spcBef>
                <a:spcPts val="624"/>
              </a:spcBef>
              <a:spcAft>
                <a:spcPts val="0"/>
              </a:spcAft>
              <a:buSzPts val="1600"/>
              <a:buNone/>
            </a:pPr>
            <a:r>
              <a:rPr lang="en-US" sz="1600">
                <a:latin typeface="Calibri"/>
                <a:ea typeface="Calibri"/>
                <a:cs typeface="Calibri"/>
                <a:sym typeface="Calibri"/>
              </a:rPr>
              <a:t>“I felt the pressure.” That’s what some of the employees of the now-defunct law firm of  </a:t>
            </a:r>
            <a:r>
              <a:rPr b="1" lang="en-US" sz="1600">
                <a:latin typeface="Calibri"/>
                <a:ea typeface="Calibri"/>
                <a:cs typeface="Calibri"/>
                <a:sym typeface="Calibri"/>
              </a:rPr>
              <a:t>Dewey &amp; LeBoeuf LLP </a:t>
            </a:r>
            <a:r>
              <a:rPr lang="en-US" sz="1600">
                <a:latin typeface="Calibri"/>
                <a:ea typeface="Calibri"/>
                <a:cs typeface="Calibri"/>
                <a:sym typeface="Calibri"/>
              </a:rPr>
              <a:t>indicated when they helped to overstate revenue and use accounting tricks to hide losses and cover up cash shortages. These employees worked for the former finance director and former chief financial officer (CFO) of the firm. Here are some of their comments:</a:t>
            </a:r>
            <a:endParaRPr/>
          </a:p>
          <a:p>
            <a:pPr indent="-406405" lvl="0" marL="406405" rtl="0" algn="l">
              <a:lnSpc>
                <a:spcPct val="100000"/>
              </a:lnSpc>
              <a:spcBef>
                <a:spcPts val="624"/>
              </a:spcBef>
              <a:spcAft>
                <a:spcPts val="0"/>
              </a:spcAft>
              <a:buClr>
                <a:schemeClr val="accent2"/>
              </a:buClr>
              <a:buSzPts val="1600"/>
              <a:buChar char="•"/>
            </a:pPr>
            <a:r>
              <a:rPr lang="en-US" sz="1600">
                <a:latin typeface="Calibri"/>
                <a:ea typeface="Calibri"/>
                <a:cs typeface="Calibri"/>
                <a:sym typeface="Calibri"/>
              </a:rPr>
              <a:t>“I was instructed by the CFO to create invoices, knowing they would not be sent to clients. When I created these invoices, I knew that it was inappropriate.”</a:t>
            </a:r>
            <a:endParaRPr/>
          </a:p>
          <a:p>
            <a:pPr indent="-406405" lvl="0" marL="406405" rtl="0" algn="l">
              <a:lnSpc>
                <a:spcPct val="100000"/>
              </a:lnSpc>
              <a:spcBef>
                <a:spcPts val="624"/>
              </a:spcBef>
              <a:spcAft>
                <a:spcPts val="0"/>
              </a:spcAft>
              <a:buClr>
                <a:schemeClr val="accent2"/>
              </a:buClr>
              <a:buSzPts val="1600"/>
              <a:buChar char="•"/>
            </a:pPr>
            <a:r>
              <a:rPr lang="en-US" sz="1600">
                <a:latin typeface="Calibri"/>
                <a:ea typeface="Calibri"/>
                <a:cs typeface="Calibri"/>
                <a:sym typeface="Calibri"/>
              </a:rPr>
              <a:t>“I intentionally gave the auditors incorrect information in the course of the audit.</a:t>
            </a:r>
            <a:endParaRPr/>
          </a:p>
          <a:p>
            <a:pPr indent="0" lvl="0" marL="0" rtl="0" algn="l">
              <a:lnSpc>
                <a:spcPct val="100000"/>
              </a:lnSpc>
              <a:spcBef>
                <a:spcPts val="1224"/>
              </a:spcBef>
              <a:spcAft>
                <a:spcPts val="0"/>
              </a:spcAft>
              <a:buSzPts val="1600"/>
              <a:buNone/>
            </a:pPr>
            <a:r>
              <a:rPr lang="en-US" sz="1600">
                <a:latin typeface="Calibri"/>
                <a:ea typeface="Calibri"/>
                <a:cs typeface="Calibri"/>
                <a:sym typeface="Calibri"/>
              </a:rPr>
              <a:t>What happened here is that a small group of lower-level employees over a period of years carried out the instructions of their bosses. Their bosses, however, seemed to have no concern about unethical practices as evidenced by various e-mails with one another in which they referred to their financial manipulations as accounting tricks, cooking the books, and fake income.</a:t>
            </a:r>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Sources: Ashby Jones, “Guilty Pleas of Dewey Staff Detail the Alleged Fraud,” </a:t>
            </a:r>
            <a:r>
              <a:rPr i="1" lang="en-US" sz="1600">
                <a:latin typeface="Calibri"/>
                <a:ea typeface="Calibri"/>
                <a:cs typeface="Calibri"/>
                <a:sym typeface="Calibri"/>
              </a:rPr>
              <a:t>Wall Street Journal </a:t>
            </a:r>
            <a:r>
              <a:rPr lang="en-US" sz="1600">
                <a:latin typeface="Calibri"/>
                <a:ea typeface="Calibri"/>
                <a:cs typeface="Calibri"/>
                <a:sym typeface="Calibri"/>
              </a:rPr>
              <a:t>(March 28, 2014); and Sara Randazzo, “Dewey CFO Escapes Jail Time in Fraud Case Sentencing,” </a:t>
            </a:r>
            <a:r>
              <a:rPr i="1" lang="en-US" sz="1600">
                <a:latin typeface="Calibri"/>
                <a:ea typeface="Calibri"/>
                <a:cs typeface="Calibri"/>
                <a:sym typeface="Calibri"/>
              </a:rPr>
              <a:t>Wall Street Journal </a:t>
            </a:r>
            <a:r>
              <a:rPr lang="en-US" sz="1600">
                <a:latin typeface="Calibri"/>
                <a:ea typeface="Calibri"/>
                <a:cs typeface="Calibri"/>
                <a:sym typeface="Calibri"/>
              </a:rPr>
              <a:t>(October 10, 2017).</a:t>
            </a:r>
            <a:endParaRPr/>
          </a:p>
        </p:txBody>
      </p:sp>
      <p:pic>
        <p:nvPicPr>
          <p:cNvPr descr="Photo of woman in business suit with crossed fingers at her back." id="277" name="Google Shape;277;p15"/>
          <p:cNvPicPr preferRelativeResize="0"/>
          <p:nvPr>
            <p:ph idx="2" type="pic"/>
          </p:nvPr>
        </p:nvPicPr>
        <p:blipFill rotWithShape="1">
          <a:blip r:embed="rId3">
            <a:alphaModFix/>
          </a:blip>
          <a:srcRect b="0" l="0" r="0" t="0"/>
          <a:stretch/>
        </p:blipFill>
        <p:spPr>
          <a:xfrm>
            <a:off x="7576481" y="1855290"/>
            <a:ext cx="1441829" cy="2373988"/>
          </a:xfrm>
          <a:prstGeom prst="rect">
            <a:avLst/>
          </a:prstGeom>
          <a:noFill/>
          <a:ln>
            <a:noFill/>
          </a:ln>
        </p:spPr>
      </p:pic>
      <p:sp>
        <p:nvSpPr>
          <p:cNvPr id="278" name="Google Shape;278;p15"/>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title"/>
          </p:nvPr>
        </p:nvSpPr>
        <p:spPr>
          <a:xfrm>
            <a:off x="277078" y="457200"/>
            <a:ext cx="7860055"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Ethics Insight: Dewey &amp; LeBoeuf L</a:t>
            </a:r>
            <a:r>
              <a:rPr lang="en-US" sz="100">
                <a:latin typeface="Calibri"/>
                <a:ea typeface="Calibri"/>
                <a:cs typeface="Calibri"/>
                <a:sym typeface="Calibri"/>
              </a:rPr>
              <a:t> </a:t>
            </a:r>
            <a:r>
              <a:rPr lang="en-US" sz="3600">
                <a:latin typeface="Calibri"/>
                <a:ea typeface="Calibri"/>
                <a:cs typeface="Calibri"/>
                <a:sym typeface="Calibri"/>
              </a:rPr>
              <a:t>L</a:t>
            </a:r>
            <a:r>
              <a:rPr lang="en-US" sz="100">
                <a:latin typeface="Calibri"/>
                <a:ea typeface="Calibri"/>
                <a:cs typeface="Calibri"/>
                <a:sym typeface="Calibri"/>
              </a:rPr>
              <a:t> </a:t>
            </a:r>
            <a:r>
              <a:rPr lang="en-US" sz="3600">
                <a:latin typeface="Calibri"/>
                <a:ea typeface="Calibri"/>
                <a:cs typeface="Calibri"/>
                <a:sym typeface="Calibri"/>
              </a:rPr>
              <a:t>P (Question and Answer)</a:t>
            </a:r>
            <a:endParaRPr sz="3600">
              <a:latin typeface="Calibri"/>
              <a:ea typeface="Calibri"/>
              <a:cs typeface="Calibri"/>
              <a:sym typeface="Calibri"/>
            </a:endParaRPr>
          </a:p>
        </p:txBody>
      </p:sp>
      <p:sp>
        <p:nvSpPr>
          <p:cNvPr id="284" name="Google Shape;284;p16"/>
          <p:cNvSpPr txBox="1"/>
          <p:nvPr>
            <p:ph idx="1" type="body"/>
          </p:nvPr>
        </p:nvSpPr>
        <p:spPr>
          <a:xfrm>
            <a:off x="207270" y="1620326"/>
            <a:ext cx="7222435" cy="461175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1800">
                <a:latin typeface="Calibri"/>
                <a:ea typeface="Calibri"/>
                <a:cs typeface="Calibri"/>
                <a:sym typeface="Calibri"/>
              </a:rPr>
              <a:t>I Felt the Pressure—Would You?</a:t>
            </a:r>
            <a:endParaRPr/>
          </a:p>
          <a:p>
            <a:pPr indent="0" lvl="0" marL="0" rtl="0" algn="l">
              <a:lnSpc>
                <a:spcPct val="100000"/>
              </a:lnSpc>
              <a:spcBef>
                <a:spcPts val="624"/>
              </a:spcBef>
              <a:spcAft>
                <a:spcPts val="0"/>
              </a:spcAft>
              <a:buSzPts val="1800"/>
              <a:buNone/>
            </a:pPr>
            <a:r>
              <a:rPr lang="en-US" sz="1800">
                <a:latin typeface="Calibri"/>
                <a:ea typeface="Calibri"/>
                <a:cs typeface="Calibri"/>
                <a:sym typeface="Calibri"/>
              </a:rPr>
              <a:t>Why did these employees lie, and what do you believe should be their penalty for these lies?</a:t>
            </a:r>
            <a:endParaRPr/>
          </a:p>
          <a:p>
            <a:pPr indent="0" lvl="0" marL="0" rtl="0" algn="l">
              <a:lnSpc>
                <a:spcPct val="100000"/>
              </a:lnSpc>
              <a:spcBef>
                <a:spcPts val="2424"/>
              </a:spcBef>
              <a:spcAft>
                <a:spcPts val="0"/>
              </a:spcAft>
              <a:buSzPts val="1800"/>
              <a:buNone/>
            </a:pPr>
            <a:r>
              <a:rPr lang="en-US" sz="1800">
                <a:solidFill>
                  <a:srgbClr val="911621"/>
                </a:solidFill>
                <a:latin typeface="Calibri"/>
                <a:ea typeface="Calibri"/>
                <a:cs typeface="Calibri"/>
                <a:sym typeface="Calibri"/>
              </a:rPr>
              <a:t>Answer:</a:t>
            </a:r>
            <a:endParaRPr sz="1800">
              <a:latin typeface="Calibri"/>
              <a:ea typeface="Calibri"/>
              <a:cs typeface="Calibri"/>
              <a:sym typeface="Calibri"/>
            </a:endParaRPr>
          </a:p>
          <a:p>
            <a:pPr indent="0" lvl="0" marL="0" rtl="0" algn="l">
              <a:lnSpc>
                <a:spcPct val="100000"/>
              </a:lnSpc>
              <a:spcBef>
                <a:spcPts val="624"/>
              </a:spcBef>
              <a:spcAft>
                <a:spcPts val="0"/>
              </a:spcAft>
              <a:buSzPts val="1800"/>
              <a:buNone/>
            </a:pPr>
            <a:r>
              <a:rPr lang="en-US" sz="1800">
                <a:latin typeface="Calibri"/>
                <a:ea typeface="Calibri"/>
                <a:cs typeface="Calibri"/>
                <a:sym typeface="Calibri"/>
              </a:rPr>
              <a:t>They felt pressured by their supervisors to make the company's financial statements look better than warranted. They should be prosecuted for fraudulent activities under the Sarbanes-Oxley Act, as they knowingly misstated financial statement data.</a:t>
            </a:r>
            <a:endParaRPr/>
          </a:p>
        </p:txBody>
      </p:sp>
      <p:pic>
        <p:nvPicPr>
          <p:cNvPr descr="Photo of woman in business suit with crossed fingers at her back." id="285" name="Google Shape;285;p16"/>
          <p:cNvPicPr preferRelativeResize="0"/>
          <p:nvPr>
            <p:ph idx="2" type="pic"/>
          </p:nvPr>
        </p:nvPicPr>
        <p:blipFill rotWithShape="1">
          <a:blip r:embed="rId3">
            <a:alphaModFix/>
          </a:blip>
          <a:srcRect b="0" l="0" r="0" t="0"/>
          <a:stretch/>
        </p:blipFill>
        <p:spPr>
          <a:xfrm>
            <a:off x="7576481" y="1855290"/>
            <a:ext cx="1441829" cy="2373988"/>
          </a:xfrm>
          <a:prstGeom prst="rect">
            <a:avLst/>
          </a:prstGeom>
          <a:noFill/>
          <a:ln>
            <a:noFill/>
          </a:ln>
        </p:spPr>
      </p:pic>
      <p:sp>
        <p:nvSpPr>
          <p:cNvPr id="286" name="Google Shape;286;p16"/>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11111"/>
              <a:buFont typeface="Calibri"/>
              <a:buNone/>
            </a:pPr>
            <a:r>
              <a:rPr lang="en-US">
                <a:latin typeface="Calibri"/>
                <a:ea typeface="Calibri"/>
                <a:cs typeface="Calibri"/>
                <a:sym typeface="Calibri"/>
              </a:rPr>
              <a:t>Generally Accepted Accounting Principles</a:t>
            </a:r>
            <a:br>
              <a:rPr lang="en-US">
                <a:latin typeface="Calibri"/>
                <a:ea typeface="Calibri"/>
                <a:cs typeface="Calibri"/>
                <a:sym typeface="Calibri"/>
              </a:rPr>
            </a:br>
            <a:r>
              <a:rPr lang="en-US" sz="3100">
                <a:latin typeface="Calibri"/>
                <a:ea typeface="Calibri"/>
                <a:cs typeface="Calibri"/>
                <a:sym typeface="Calibri"/>
              </a:rPr>
              <a:t>Need for Financial Information</a:t>
            </a:r>
            <a:endParaRPr sz="3600">
              <a:latin typeface="Calibri"/>
              <a:ea typeface="Calibri"/>
              <a:cs typeface="Calibri"/>
              <a:sym typeface="Calibri"/>
            </a:endParaRPr>
          </a:p>
        </p:txBody>
      </p:sp>
      <p:sp>
        <p:nvSpPr>
          <p:cNvPr id="292" name="Google Shape;292;p17"/>
          <p:cNvSpPr txBox="1"/>
          <p:nvPr>
            <p:ph idx="1" type="body"/>
          </p:nvPr>
        </p:nvSpPr>
        <p:spPr>
          <a:xfrm>
            <a:off x="304800" y="1752600"/>
            <a:ext cx="2769704" cy="8713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lang="en-US" sz="2200">
                <a:latin typeface="Calibri"/>
                <a:ea typeface="Calibri"/>
                <a:cs typeface="Calibri"/>
                <a:sym typeface="Calibri"/>
              </a:rPr>
              <a:t>Various users need financial information</a:t>
            </a:r>
            <a:endParaRPr/>
          </a:p>
        </p:txBody>
      </p:sp>
      <p:pic>
        <p:nvPicPr>
          <p:cNvPr descr="Right arrow." id="293" name="Google Shape;293;p17"/>
          <p:cNvPicPr preferRelativeResize="0"/>
          <p:nvPr>
            <p:ph idx="2" type="pic"/>
          </p:nvPr>
        </p:nvPicPr>
        <p:blipFill rotWithShape="1">
          <a:blip r:embed="rId3">
            <a:alphaModFix/>
          </a:blip>
          <a:srcRect b="0" l="0" r="0" t="0"/>
          <a:stretch/>
        </p:blipFill>
        <p:spPr>
          <a:xfrm>
            <a:off x="3306434" y="1956891"/>
            <a:ext cx="938865" cy="362134"/>
          </a:xfrm>
          <a:prstGeom prst="rect">
            <a:avLst/>
          </a:prstGeom>
          <a:noFill/>
          <a:ln>
            <a:noFill/>
          </a:ln>
        </p:spPr>
      </p:pic>
      <p:sp>
        <p:nvSpPr>
          <p:cNvPr id="294" name="Google Shape;294;p17"/>
          <p:cNvSpPr txBox="1"/>
          <p:nvPr>
            <p:ph idx="5" type="body"/>
          </p:nvPr>
        </p:nvSpPr>
        <p:spPr>
          <a:xfrm>
            <a:off x="4245299" y="1873751"/>
            <a:ext cx="4575705" cy="268611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lang="en-US" sz="2200">
                <a:solidFill>
                  <a:srgbClr val="FF0000"/>
                </a:solidFill>
                <a:latin typeface="Calibri"/>
                <a:ea typeface="Calibri"/>
                <a:cs typeface="Calibri"/>
                <a:sym typeface="Calibri"/>
              </a:rPr>
              <a:t>Financial Statements</a:t>
            </a:r>
            <a:endParaRPr/>
          </a:p>
          <a:p>
            <a:pPr indent="-406405" lvl="0" marL="406405" rtl="0" algn="l">
              <a:lnSpc>
                <a:spcPct val="105000"/>
              </a:lnSpc>
              <a:spcBef>
                <a:spcPts val="555"/>
              </a:spcBef>
              <a:spcAft>
                <a:spcPts val="0"/>
              </a:spcAft>
              <a:buClr>
                <a:srgbClr val="911B21"/>
              </a:buClr>
              <a:buSzPts val="2200"/>
              <a:buChar char="•"/>
            </a:pPr>
            <a:r>
              <a:rPr lang="en-US" sz="2200">
                <a:latin typeface="Calibri"/>
                <a:ea typeface="Calibri"/>
                <a:cs typeface="Calibri"/>
                <a:sym typeface="Calibri"/>
              </a:rPr>
              <a:t>Balance Sheet</a:t>
            </a:r>
            <a:endParaRPr/>
          </a:p>
          <a:p>
            <a:pPr indent="-406405" lvl="0" marL="406405" rtl="0" algn="l">
              <a:lnSpc>
                <a:spcPct val="105000"/>
              </a:lnSpc>
              <a:spcBef>
                <a:spcPts val="0"/>
              </a:spcBef>
              <a:spcAft>
                <a:spcPts val="0"/>
              </a:spcAft>
              <a:buClr>
                <a:srgbClr val="911B21"/>
              </a:buClr>
              <a:buSzPts val="2200"/>
              <a:buChar char="•"/>
            </a:pPr>
            <a:r>
              <a:rPr lang="en-US" sz="2200">
                <a:latin typeface="Calibri"/>
                <a:ea typeface="Calibri"/>
                <a:cs typeface="Calibri"/>
                <a:sym typeface="Calibri"/>
              </a:rPr>
              <a:t>Income Statement</a:t>
            </a:r>
            <a:endParaRPr/>
          </a:p>
          <a:p>
            <a:pPr indent="-406405" lvl="0" marL="406405" rtl="0" algn="l">
              <a:lnSpc>
                <a:spcPct val="105000"/>
              </a:lnSpc>
              <a:spcBef>
                <a:spcPts val="0"/>
              </a:spcBef>
              <a:spcAft>
                <a:spcPts val="0"/>
              </a:spcAft>
              <a:buClr>
                <a:srgbClr val="911B21"/>
              </a:buClr>
              <a:buSzPts val="2200"/>
              <a:buChar char="•"/>
            </a:pPr>
            <a:r>
              <a:rPr lang="en-US" sz="2200">
                <a:latin typeface="Calibri"/>
                <a:ea typeface="Calibri"/>
                <a:cs typeface="Calibri"/>
                <a:sym typeface="Calibri"/>
              </a:rPr>
              <a:t>Statement of Stockholders’ Equity</a:t>
            </a:r>
            <a:endParaRPr/>
          </a:p>
          <a:p>
            <a:pPr indent="-406405" lvl="0" marL="406405" rtl="0" algn="l">
              <a:lnSpc>
                <a:spcPct val="105000"/>
              </a:lnSpc>
              <a:spcBef>
                <a:spcPts val="0"/>
              </a:spcBef>
              <a:spcAft>
                <a:spcPts val="0"/>
              </a:spcAft>
              <a:buClr>
                <a:srgbClr val="911B21"/>
              </a:buClr>
              <a:buSzPts val="2200"/>
              <a:buChar char="•"/>
            </a:pPr>
            <a:r>
              <a:rPr lang="en-US" sz="2200">
                <a:latin typeface="Calibri"/>
                <a:ea typeface="Calibri"/>
                <a:cs typeface="Calibri"/>
                <a:sym typeface="Calibri"/>
              </a:rPr>
              <a:t>Statement of Cash Flows</a:t>
            </a:r>
            <a:endParaRPr/>
          </a:p>
          <a:p>
            <a:pPr indent="-406405" lvl="0" marL="406405" rtl="0" algn="l">
              <a:lnSpc>
                <a:spcPct val="105000"/>
              </a:lnSpc>
              <a:spcBef>
                <a:spcPts val="0"/>
              </a:spcBef>
              <a:spcAft>
                <a:spcPts val="0"/>
              </a:spcAft>
              <a:buClr>
                <a:srgbClr val="911B21"/>
              </a:buClr>
              <a:buSzPts val="2200"/>
              <a:buChar char="•"/>
            </a:pPr>
            <a:r>
              <a:rPr lang="en-US" sz="2200">
                <a:latin typeface="Calibri"/>
                <a:ea typeface="Calibri"/>
                <a:cs typeface="Calibri"/>
                <a:sym typeface="Calibri"/>
              </a:rPr>
              <a:t>Note Disclosure</a:t>
            </a:r>
            <a:endParaRPr/>
          </a:p>
        </p:txBody>
      </p:sp>
      <p:pic>
        <p:nvPicPr>
          <p:cNvPr descr="Up Arrow" id="295" name="Google Shape;295;p17"/>
          <p:cNvPicPr preferRelativeResize="0"/>
          <p:nvPr>
            <p:ph idx="3" type="pic"/>
          </p:nvPr>
        </p:nvPicPr>
        <p:blipFill rotWithShape="1">
          <a:blip r:embed="rId4">
            <a:alphaModFix/>
          </a:blip>
          <a:srcRect b="0" l="0" r="0" t="0"/>
          <a:stretch/>
        </p:blipFill>
        <p:spPr>
          <a:xfrm>
            <a:off x="5875568" y="4559869"/>
            <a:ext cx="432015" cy="893485"/>
          </a:xfrm>
          <a:prstGeom prst="rect">
            <a:avLst/>
          </a:prstGeom>
          <a:noFill/>
          <a:ln>
            <a:noFill/>
          </a:ln>
        </p:spPr>
      </p:pic>
      <p:sp>
        <p:nvSpPr>
          <p:cNvPr id="296" name="Google Shape;296;p17"/>
          <p:cNvSpPr txBox="1"/>
          <p:nvPr>
            <p:ph idx="6" type="body"/>
          </p:nvPr>
        </p:nvSpPr>
        <p:spPr>
          <a:xfrm>
            <a:off x="4648200" y="5438774"/>
            <a:ext cx="3900055" cy="7334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b="1" lang="en-US" sz="2200">
                <a:solidFill>
                  <a:srgbClr val="FF0000"/>
                </a:solidFill>
                <a:latin typeface="Calibri"/>
                <a:ea typeface="Calibri"/>
                <a:cs typeface="Calibri"/>
                <a:sym typeface="Calibri"/>
              </a:rPr>
              <a:t>Generally Accepted Accounting Principles </a:t>
            </a:r>
            <a:r>
              <a:rPr b="1" lang="en-US" sz="2200">
                <a:latin typeface="Calibri"/>
                <a:ea typeface="Calibri"/>
                <a:cs typeface="Calibri"/>
                <a:sym typeface="Calibri"/>
              </a:rPr>
              <a:t>(G</a:t>
            </a:r>
            <a:r>
              <a:rPr b="1" lang="en-US" sz="100">
                <a:latin typeface="Calibri"/>
                <a:ea typeface="Calibri"/>
                <a:cs typeface="Calibri"/>
                <a:sym typeface="Calibri"/>
              </a:rPr>
              <a:t> </a:t>
            </a:r>
            <a:r>
              <a:rPr b="1" lang="en-US" sz="2200">
                <a:latin typeface="Calibri"/>
                <a:ea typeface="Calibri"/>
                <a:cs typeface="Calibri"/>
                <a:sym typeface="Calibri"/>
              </a:rPr>
              <a:t>A</a:t>
            </a:r>
            <a:r>
              <a:rPr b="1" lang="en-US" sz="100">
                <a:latin typeface="Calibri"/>
                <a:ea typeface="Calibri"/>
                <a:cs typeface="Calibri"/>
                <a:sym typeface="Calibri"/>
              </a:rPr>
              <a:t> </a:t>
            </a:r>
            <a:r>
              <a:rPr b="1" lang="en-US" sz="2200">
                <a:latin typeface="Calibri"/>
                <a:ea typeface="Calibri"/>
                <a:cs typeface="Calibri"/>
                <a:sym typeface="Calibri"/>
              </a:rPr>
              <a:t>A</a:t>
            </a:r>
            <a:r>
              <a:rPr b="1" lang="en-US" sz="100">
                <a:latin typeface="Calibri"/>
                <a:ea typeface="Calibri"/>
                <a:cs typeface="Calibri"/>
                <a:sym typeface="Calibri"/>
              </a:rPr>
              <a:t> </a:t>
            </a:r>
            <a:r>
              <a:rPr b="1" lang="en-US" sz="2200">
                <a:latin typeface="Calibri"/>
                <a:ea typeface="Calibri"/>
                <a:cs typeface="Calibri"/>
                <a:sym typeface="Calibri"/>
              </a:rPr>
              <a:t>P)</a:t>
            </a:r>
            <a:endParaRPr/>
          </a:p>
        </p:txBody>
      </p:sp>
      <p:pic>
        <p:nvPicPr>
          <p:cNvPr descr="Right arrow." id="297" name="Google Shape;297;p17"/>
          <p:cNvPicPr preferRelativeResize="0"/>
          <p:nvPr>
            <p:ph idx="7" type="pic"/>
          </p:nvPr>
        </p:nvPicPr>
        <p:blipFill rotWithShape="1">
          <a:blip r:embed="rId5">
            <a:alphaModFix/>
          </a:blip>
          <a:srcRect b="0" l="0" r="0" t="0"/>
          <a:stretch/>
        </p:blipFill>
        <p:spPr>
          <a:xfrm>
            <a:off x="3518878" y="5618042"/>
            <a:ext cx="1142519" cy="374889"/>
          </a:xfrm>
          <a:prstGeom prst="rect">
            <a:avLst/>
          </a:prstGeom>
          <a:noFill/>
          <a:ln>
            <a:noFill/>
          </a:ln>
        </p:spPr>
      </p:pic>
      <p:sp>
        <p:nvSpPr>
          <p:cNvPr id="298" name="Google Shape;298;p17"/>
          <p:cNvSpPr txBox="1"/>
          <p:nvPr>
            <p:ph idx="8" type="body"/>
          </p:nvPr>
        </p:nvSpPr>
        <p:spPr>
          <a:xfrm>
            <a:off x="193963" y="4933950"/>
            <a:ext cx="3560618" cy="123824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None/>
            </a:pPr>
            <a:r>
              <a:rPr lang="en-US" sz="2200">
                <a:latin typeface="Calibri"/>
                <a:ea typeface="Calibri"/>
                <a:cs typeface="Calibri"/>
                <a:sym typeface="Calibri"/>
              </a:rPr>
              <a:t>The accounting profession has developed standards that are generally accepted and universally practiced.</a:t>
            </a:r>
            <a:endParaRPr/>
          </a:p>
        </p:txBody>
      </p:sp>
      <p:sp>
        <p:nvSpPr>
          <p:cNvPr id="299" name="Google Shape;299;p17"/>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29032"/>
              <a:buFont typeface="Calibri"/>
              <a:buNone/>
            </a:pPr>
            <a:r>
              <a:rPr lang="en-US">
                <a:latin typeface="Calibri"/>
                <a:ea typeface="Calibri"/>
                <a:cs typeface="Calibri"/>
                <a:sym typeface="Calibri"/>
              </a:rPr>
              <a:t>Generally Accepted Accounting Principles</a:t>
            </a:r>
            <a:br>
              <a:rPr lang="en-US">
                <a:latin typeface="Calibri"/>
                <a:ea typeface="Calibri"/>
                <a:cs typeface="Calibri"/>
                <a:sym typeface="Calibri"/>
              </a:rPr>
            </a:br>
            <a:r>
              <a:rPr lang="en-US" sz="3100">
                <a:latin typeface="Calibri"/>
                <a:ea typeface="Calibri"/>
                <a:cs typeface="Calibri"/>
                <a:sym typeface="Calibri"/>
              </a:rPr>
              <a:t>Standard-setting Bodies</a:t>
            </a:r>
            <a:endParaRPr sz="3100">
              <a:latin typeface="Calibri"/>
              <a:ea typeface="Calibri"/>
              <a:cs typeface="Calibri"/>
              <a:sym typeface="Calibri"/>
            </a:endParaRPr>
          </a:p>
        </p:txBody>
      </p:sp>
      <p:sp>
        <p:nvSpPr>
          <p:cNvPr id="305" name="Google Shape;305;p18"/>
          <p:cNvSpPr txBox="1"/>
          <p:nvPr>
            <p:ph idx="1" type="body"/>
          </p:nvPr>
        </p:nvSpPr>
        <p:spPr>
          <a:xfrm>
            <a:off x="304800" y="1648691"/>
            <a:ext cx="8534400" cy="459970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b="1" lang="en-US" sz="2200">
                <a:latin typeface="Calibri"/>
                <a:ea typeface="Calibri"/>
                <a:cs typeface="Calibri"/>
                <a:sym typeface="Calibri"/>
              </a:rPr>
              <a:t>Generally Accepted Accounting Principles (G</a:t>
            </a:r>
            <a:r>
              <a:rPr b="1" lang="en-US" sz="100">
                <a:latin typeface="Calibri"/>
                <a:ea typeface="Calibri"/>
                <a:cs typeface="Calibri"/>
                <a:sym typeface="Calibri"/>
              </a:rPr>
              <a:t> </a:t>
            </a:r>
            <a:r>
              <a:rPr b="1" lang="en-US" sz="2200">
                <a:latin typeface="Calibri"/>
                <a:ea typeface="Calibri"/>
                <a:cs typeface="Calibri"/>
                <a:sym typeface="Calibri"/>
              </a:rPr>
              <a:t>A</a:t>
            </a:r>
            <a:r>
              <a:rPr b="1" lang="en-US" sz="100">
                <a:latin typeface="Calibri"/>
                <a:ea typeface="Calibri"/>
                <a:cs typeface="Calibri"/>
                <a:sym typeface="Calibri"/>
              </a:rPr>
              <a:t> </a:t>
            </a:r>
            <a:r>
              <a:rPr b="1" lang="en-US" sz="2200">
                <a:latin typeface="Calibri"/>
                <a:ea typeface="Calibri"/>
                <a:cs typeface="Calibri"/>
                <a:sym typeface="Calibri"/>
              </a:rPr>
              <a:t>A</a:t>
            </a:r>
            <a:r>
              <a:rPr b="1" lang="en-US" sz="100">
                <a:latin typeface="Calibri"/>
                <a:ea typeface="Calibri"/>
                <a:cs typeface="Calibri"/>
                <a:sym typeface="Calibri"/>
              </a:rPr>
              <a:t> </a:t>
            </a:r>
            <a:r>
              <a:rPr b="1" lang="en-US" sz="2200">
                <a:latin typeface="Calibri"/>
                <a:ea typeface="Calibri"/>
                <a:cs typeface="Calibri"/>
                <a:sym typeface="Calibri"/>
              </a:rPr>
              <a:t>P) </a:t>
            </a:r>
            <a:r>
              <a:rPr lang="en-US" sz="2200">
                <a:latin typeface="Calibri"/>
                <a:ea typeface="Calibri"/>
                <a:cs typeface="Calibri"/>
                <a:sym typeface="Calibri"/>
              </a:rPr>
              <a:t>– Standards that are generally accepted and universally practiced. </a:t>
            </a:r>
            <a:r>
              <a:rPr lang="en-US" sz="2200">
                <a:solidFill>
                  <a:srgbClr val="FF0000"/>
                </a:solidFill>
                <a:latin typeface="Calibri"/>
                <a:ea typeface="Calibri"/>
                <a:cs typeface="Calibri"/>
                <a:sym typeface="Calibri"/>
              </a:rPr>
              <a:t>These standards indicate how to report economic events.</a:t>
            </a:r>
            <a:endParaRPr/>
          </a:p>
          <a:p>
            <a:pPr indent="0" lvl="0" marL="0" rtl="0" algn="l">
              <a:lnSpc>
                <a:spcPct val="100000"/>
              </a:lnSpc>
              <a:spcBef>
                <a:spcPts val="555"/>
              </a:spcBef>
              <a:spcAft>
                <a:spcPts val="0"/>
              </a:spcAft>
              <a:buSzPts val="2200"/>
              <a:buNone/>
            </a:pPr>
            <a:r>
              <a:rPr b="1" lang="en-US" sz="2200">
                <a:latin typeface="Calibri"/>
                <a:ea typeface="Calibri"/>
                <a:cs typeface="Calibri"/>
                <a:sym typeface="Calibri"/>
              </a:rPr>
              <a:t>Standard-setting bodies:</a:t>
            </a:r>
            <a:endParaRPr/>
          </a:p>
          <a:p>
            <a:pPr indent="-291600" lvl="1" marL="291600" rtl="0" algn="l">
              <a:lnSpc>
                <a:spcPct val="100000"/>
              </a:lnSpc>
              <a:spcBef>
                <a:spcPts val="555"/>
              </a:spcBef>
              <a:spcAft>
                <a:spcPts val="0"/>
              </a:spcAft>
              <a:buClr>
                <a:srgbClr val="911B21"/>
              </a:buClr>
              <a:buSzPts val="2200"/>
              <a:buFont typeface="Arial"/>
              <a:buChar char="•"/>
            </a:pPr>
            <a:r>
              <a:rPr lang="en-US" sz="2200">
                <a:latin typeface="Calibri"/>
                <a:ea typeface="Calibri"/>
                <a:cs typeface="Calibri"/>
                <a:sym typeface="Calibri"/>
              </a:rPr>
              <a:t>Financial Accounting Standards Board </a:t>
            </a:r>
            <a:r>
              <a:rPr b="1" lang="en-US" sz="2200">
                <a:latin typeface="Calibri"/>
                <a:ea typeface="Calibri"/>
                <a:cs typeface="Calibri"/>
                <a:sym typeface="Calibri"/>
              </a:rPr>
              <a:t>(F</a:t>
            </a:r>
            <a:r>
              <a:rPr b="1" lang="en-US" sz="100">
                <a:latin typeface="Calibri"/>
                <a:ea typeface="Calibri"/>
                <a:cs typeface="Calibri"/>
                <a:sym typeface="Calibri"/>
              </a:rPr>
              <a:t> </a:t>
            </a:r>
            <a:r>
              <a:rPr b="1" lang="en-US" sz="2200">
                <a:latin typeface="Calibri"/>
                <a:ea typeface="Calibri"/>
                <a:cs typeface="Calibri"/>
                <a:sym typeface="Calibri"/>
              </a:rPr>
              <a:t>A</a:t>
            </a:r>
            <a:r>
              <a:rPr b="1" lang="en-US" sz="100">
                <a:latin typeface="Calibri"/>
                <a:ea typeface="Calibri"/>
                <a:cs typeface="Calibri"/>
                <a:sym typeface="Calibri"/>
              </a:rPr>
              <a:t> </a:t>
            </a:r>
            <a:r>
              <a:rPr b="1" lang="en-US" sz="2200">
                <a:latin typeface="Calibri"/>
                <a:ea typeface="Calibri"/>
                <a:cs typeface="Calibri"/>
                <a:sym typeface="Calibri"/>
              </a:rPr>
              <a:t>S</a:t>
            </a:r>
            <a:r>
              <a:rPr b="1" lang="en-US" sz="100">
                <a:latin typeface="Calibri"/>
                <a:ea typeface="Calibri"/>
                <a:cs typeface="Calibri"/>
                <a:sym typeface="Calibri"/>
              </a:rPr>
              <a:t> </a:t>
            </a:r>
            <a:r>
              <a:rPr b="1" lang="en-US" sz="2200">
                <a:latin typeface="Calibri"/>
                <a:ea typeface="Calibri"/>
                <a:cs typeface="Calibri"/>
                <a:sym typeface="Calibri"/>
              </a:rPr>
              <a:t>B)</a:t>
            </a:r>
            <a:endParaRPr/>
          </a:p>
          <a:p>
            <a:pPr indent="-291600" lvl="1" marL="291600" rtl="0" algn="l">
              <a:lnSpc>
                <a:spcPct val="100000"/>
              </a:lnSpc>
              <a:spcBef>
                <a:spcPts val="555"/>
              </a:spcBef>
              <a:spcAft>
                <a:spcPts val="0"/>
              </a:spcAft>
              <a:buClr>
                <a:srgbClr val="911B21"/>
              </a:buClr>
              <a:buSzPts val="2200"/>
              <a:buFont typeface="Arial"/>
              <a:buChar char="•"/>
            </a:pPr>
            <a:r>
              <a:rPr lang="en-US" sz="2200">
                <a:latin typeface="Calibri"/>
                <a:ea typeface="Calibri"/>
                <a:cs typeface="Calibri"/>
                <a:sym typeface="Calibri"/>
              </a:rPr>
              <a:t>Securities and Exchange Commission </a:t>
            </a:r>
            <a:r>
              <a:rPr b="1" lang="en-US" sz="2200">
                <a:latin typeface="Calibri"/>
                <a:ea typeface="Calibri"/>
                <a:cs typeface="Calibri"/>
                <a:sym typeface="Calibri"/>
              </a:rPr>
              <a:t>(S</a:t>
            </a:r>
            <a:r>
              <a:rPr b="1" lang="en-US" sz="100">
                <a:latin typeface="Calibri"/>
                <a:ea typeface="Calibri"/>
                <a:cs typeface="Calibri"/>
                <a:sym typeface="Calibri"/>
              </a:rPr>
              <a:t> </a:t>
            </a:r>
            <a:r>
              <a:rPr b="1" lang="en-US" sz="2200">
                <a:latin typeface="Calibri"/>
                <a:ea typeface="Calibri"/>
                <a:cs typeface="Calibri"/>
                <a:sym typeface="Calibri"/>
              </a:rPr>
              <a:t>E</a:t>
            </a:r>
            <a:r>
              <a:rPr b="1" lang="en-US" sz="100">
                <a:latin typeface="Calibri"/>
                <a:ea typeface="Calibri"/>
                <a:cs typeface="Calibri"/>
                <a:sym typeface="Calibri"/>
              </a:rPr>
              <a:t> </a:t>
            </a:r>
            <a:r>
              <a:rPr b="1" lang="en-US" sz="2200">
                <a:latin typeface="Calibri"/>
                <a:ea typeface="Calibri"/>
                <a:cs typeface="Calibri"/>
                <a:sym typeface="Calibri"/>
              </a:rPr>
              <a:t>C)</a:t>
            </a:r>
            <a:endParaRPr/>
          </a:p>
          <a:p>
            <a:pPr indent="-291600" lvl="1" marL="291600" rtl="0" algn="l">
              <a:lnSpc>
                <a:spcPct val="100000"/>
              </a:lnSpc>
              <a:spcBef>
                <a:spcPts val="555"/>
              </a:spcBef>
              <a:spcAft>
                <a:spcPts val="0"/>
              </a:spcAft>
              <a:buClr>
                <a:srgbClr val="911B21"/>
              </a:buClr>
              <a:buSzPts val="2200"/>
              <a:buFont typeface="Arial"/>
              <a:buChar char="•"/>
            </a:pPr>
            <a:r>
              <a:rPr lang="en-US" sz="2200">
                <a:latin typeface="Calibri"/>
                <a:ea typeface="Calibri"/>
                <a:cs typeface="Calibri"/>
                <a:sym typeface="Calibri"/>
              </a:rPr>
              <a:t>International Accounting Standards Board </a:t>
            </a:r>
            <a:r>
              <a:rPr b="1" lang="en-US" sz="2200">
                <a:latin typeface="Calibri"/>
                <a:ea typeface="Calibri"/>
                <a:cs typeface="Calibri"/>
                <a:sym typeface="Calibri"/>
              </a:rPr>
              <a:t>(I</a:t>
            </a:r>
            <a:r>
              <a:rPr b="1" lang="en-US" sz="100">
                <a:latin typeface="Calibri"/>
                <a:ea typeface="Calibri"/>
                <a:cs typeface="Calibri"/>
                <a:sym typeface="Calibri"/>
              </a:rPr>
              <a:t> </a:t>
            </a:r>
            <a:r>
              <a:rPr b="1" lang="en-US" sz="2200">
                <a:latin typeface="Calibri"/>
                <a:ea typeface="Calibri"/>
                <a:cs typeface="Calibri"/>
                <a:sym typeface="Calibri"/>
              </a:rPr>
              <a:t>A</a:t>
            </a:r>
            <a:r>
              <a:rPr b="1" lang="en-US" sz="100">
                <a:latin typeface="Calibri"/>
                <a:ea typeface="Calibri"/>
                <a:cs typeface="Calibri"/>
                <a:sym typeface="Calibri"/>
              </a:rPr>
              <a:t> </a:t>
            </a:r>
            <a:r>
              <a:rPr b="1" lang="en-US" sz="2200">
                <a:latin typeface="Calibri"/>
                <a:ea typeface="Calibri"/>
                <a:cs typeface="Calibri"/>
                <a:sym typeface="Calibri"/>
              </a:rPr>
              <a:t>S</a:t>
            </a:r>
            <a:r>
              <a:rPr b="1" lang="en-US" sz="100">
                <a:latin typeface="Calibri"/>
                <a:ea typeface="Calibri"/>
                <a:cs typeface="Calibri"/>
                <a:sym typeface="Calibri"/>
              </a:rPr>
              <a:t> </a:t>
            </a:r>
            <a:r>
              <a:rPr b="1" lang="en-US" sz="2200">
                <a:latin typeface="Calibri"/>
                <a:ea typeface="Calibri"/>
                <a:cs typeface="Calibri"/>
                <a:sym typeface="Calibri"/>
              </a:rPr>
              <a:t>B)</a:t>
            </a:r>
            <a:endParaRPr/>
          </a:p>
          <a:p>
            <a:pPr indent="0" lvl="0" marL="0" rtl="0" algn="l">
              <a:lnSpc>
                <a:spcPct val="100000"/>
              </a:lnSpc>
              <a:spcBef>
                <a:spcPts val="555"/>
              </a:spcBef>
              <a:spcAft>
                <a:spcPts val="0"/>
              </a:spcAft>
              <a:buClr>
                <a:srgbClr val="911B21"/>
              </a:buClr>
              <a:buSzPts val="2200"/>
              <a:buNone/>
            </a:pPr>
            <a:r>
              <a:rPr b="1" lang="en-US" sz="2200">
                <a:latin typeface="Calibri"/>
                <a:ea typeface="Calibri"/>
                <a:cs typeface="Calibri"/>
                <a:sym typeface="Calibri"/>
              </a:rPr>
              <a:t>International Note</a:t>
            </a:r>
            <a:endParaRPr/>
          </a:p>
          <a:p>
            <a:pPr indent="0" lvl="0" marL="0" rtl="0" algn="l">
              <a:lnSpc>
                <a:spcPct val="100000"/>
              </a:lnSpc>
              <a:spcBef>
                <a:spcPts val="555"/>
              </a:spcBef>
              <a:spcAft>
                <a:spcPts val="0"/>
              </a:spcAft>
              <a:buSzPts val="2200"/>
              <a:buNone/>
            </a:pPr>
            <a:r>
              <a:rPr lang="en-US" sz="2200">
                <a:latin typeface="Calibri"/>
                <a:ea typeface="Calibri"/>
                <a:cs typeface="Calibri"/>
                <a:sym typeface="Calibri"/>
              </a:rPr>
              <a:t>Over 115 countries use international standards (called I</a:t>
            </a:r>
            <a:r>
              <a:rPr lang="en-US" sz="100">
                <a:latin typeface="Calibri"/>
                <a:ea typeface="Calibri"/>
                <a:cs typeface="Calibri"/>
                <a:sym typeface="Calibri"/>
              </a:rPr>
              <a:t> </a:t>
            </a:r>
            <a:r>
              <a:rPr lang="en-US" sz="2200">
                <a:latin typeface="Calibri"/>
                <a:ea typeface="Calibri"/>
                <a:cs typeface="Calibri"/>
                <a:sym typeface="Calibri"/>
              </a:rPr>
              <a:t>F</a:t>
            </a:r>
            <a:r>
              <a:rPr lang="en-US" sz="100">
                <a:latin typeface="Calibri"/>
                <a:ea typeface="Calibri"/>
                <a:cs typeface="Calibri"/>
                <a:sym typeface="Calibri"/>
              </a:rPr>
              <a:t> </a:t>
            </a:r>
            <a:r>
              <a:rPr lang="en-US" sz="2200">
                <a:latin typeface="Calibri"/>
                <a:ea typeface="Calibri"/>
                <a:cs typeface="Calibri"/>
                <a:sym typeface="Calibri"/>
              </a:rPr>
              <a:t>R</a:t>
            </a:r>
            <a:r>
              <a:rPr lang="en-US" sz="100">
                <a:latin typeface="Calibri"/>
                <a:ea typeface="Calibri"/>
                <a:cs typeface="Calibri"/>
                <a:sym typeface="Calibri"/>
              </a:rPr>
              <a:t> </a:t>
            </a:r>
            <a:r>
              <a:rPr lang="en-US" sz="2200">
                <a:latin typeface="Calibri"/>
                <a:ea typeface="Calibri"/>
                <a:cs typeface="Calibri"/>
                <a:sym typeface="Calibri"/>
              </a:rPr>
              <a:t>S). For example, all companies in the European Union follow I</a:t>
            </a:r>
            <a:r>
              <a:rPr lang="en-US" sz="100">
                <a:latin typeface="Calibri"/>
                <a:ea typeface="Calibri"/>
                <a:cs typeface="Calibri"/>
                <a:sym typeface="Calibri"/>
              </a:rPr>
              <a:t> </a:t>
            </a:r>
            <a:r>
              <a:rPr lang="en-US" sz="2200">
                <a:latin typeface="Calibri"/>
                <a:ea typeface="Calibri"/>
                <a:cs typeface="Calibri"/>
                <a:sym typeface="Calibri"/>
              </a:rPr>
              <a:t>F</a:t>
            </a:r>
            <a:r>
              <a:rPr lang="en-US" sz="100">
                <a:latin typeface="Calibri"/>
                <a:ea typeface="Calibri"/>
                <a:cs typeface="Calibri"/>
                <a:sym typeface="Calibri"/>
              </a:rPr>
              <a:t> </a:t>
            </a:r>
            <a:r>
              <a:rPr lang="en-US" sz="2200">
                <a:latin typeface="Calibri"/>
                <a:ea typeface="Calibri"/>
                <a:cs typeface="Calibri"/>
                <a:sym typeface="Calibri"/>
              </a:rPr>
              <a:t>R</a:t>
            </a:r>
            <a:r>
              <a:rPr lang="en-US" sz="100">
                <a:latin typeface="Calibri"/>
                <a:ea typeface="Calibri"/>
                <a:cs typeface="Calibri"/>
                <a:sym typeface="Calibri"/>
              </a:rPr>
              <a:t> </a:t>
            </a:r>
            <a:r>
              <a:rPr lang="en-US" sz="2200">
                <a:latin typeface="Calibri"/>
                <a:ea typeface="Calibri"/>
                <a:cs typeface="Calibri"/>
                <a:sym typeface="Calibri"/>
              </a:rPr>
              <a:t>S. The differences between U.S. and international standards are not generally significant.</a:t>
            </a:r>
            <a:endParaRPr/>
          </a:p>
        </p:txBody>
      </p:sp>
      <p:sp>
        <p:nvSpPr>
          <p:cNvPr id="306" name="Google Shape;306;p18"/>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International Insight</a:t>
            </a:r>
            <a:endParaRPr sz="3600">
              <a:latin typeface="Calibri"/>
              <a:ea typeface="Calibri"/>
              <a:cs typeface="Calibri"/>
              <a:sym typeface="Calibri"/>
            </a:endParaRPr>
          </a:p>
        </p:txBody>
      </p:sp>
      <p:sp>
        <p:nvSpPr>
          <p:cNvPr id="312" name="Google Shape;312;p19"/>
          <p:cNvSpPr txBox="1"/>
          <p:nvPr>
            <p:ph idx="1" type="body"/>
          </p:nvPr>
        </p:nvSpPr>
        <p:spPr>
          <a:xfrm>
            <a:off x="304800" y="1315453"/>
            <a:ext cx="6586330" cy="49925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00"/>
              <a:buNone/>
            </a:pPr>
            <a:r>
              <a:rPr b="1" lang="en-US" sz="1600">
                <a:latin typeface="Calibri"/>
                <a:ea typeface="Calibri"/>
                <a:cs typeface="Calibri"/>
                <a:sym typeface="Calibri"/>
              </a:rPr>
              <a:t>The Korean Discount</a:t>
            </a:r>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If you think that accounting standards don’t matter, consider recent events in South Korea. For many years, international investors complained that the financial reports of South Korean companies were inadequate and inaccurate. Accounting practices there often resulted in huge differences between stated revenues and actual revenues. Because investors did not have faith in the accuracy of the numbers, they were unwilling to pay as much for the shares of these companies relative to shares of comparable companies in different countries. This difference in share price was often referred to as the “Korean discount.”</a:t>
            </a:r>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In response, Korean regulators decided that companies would have to comply with international accounting standards. This change was motivated by a desire to “make the country’s businesses more transparent” in order to build investor confidence and spur economic growth. Many other Asian countries, including China, India, and Japan, have also decided either to adopt international standards or to create standards that are based on the international standards.</a:t>
            </a:r>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Source: Evan Ramstad, “End to ‘Korea Discount’?” </a:t>
            </a:r>
            <a:r>
              <a:rPr i="1" lang="en-US" sz="1600">
                <a:latin typeface="Calibri"/>
                <a:ea typeface="Calibri"/>
                <a:cs typeface="Calibri"/>
                <a:sym typeface="Calibri"/>
              </a:rPr>
              <a:t>Wall Street Journal </a:t>
            </a:r>
            <a:r>
              <a:rPr lang="en-US" sz="1600">
                <a:latin typeface="Calibri"/>
                <a:ea typeface="Calibri"/>
                <a:cs typeface="Calibri"/>
                <a:sym typeface="Calibri"/>
              </a:rPr>
              <a:t>(March 16, 2007).</a:t>
            </a:r>
            <a:endParaRPr/>
          </a:p>
        </p:txBody>
      </p:sp>
      <p:pic>
        <p:nvPicPr>
          <p:cNvPr descr="Photo of four men engaged in a business conversation." id="313" name="Google Shape;313;p19"/>
          <p:cNvPicPr preferRelativeResize="0"/>
          <p:nvPr>
            <p:ph idx="2" type="pic"/>
          </p:nvPr>
        </p:nvPicPr>
        <p:blipFill rotWithShape="1">
          <a:blip r:embed="rId3">
            <a:alphaModFix/>
          </a:blip>
          <a:srcRect b="0" l="0" r="0" t="0"/>
          <a:stretch/>
        </p:blipFill>
        <p:spPr>
          <a:xfrm>
            <a:off x="6945199" y="1589751"/>
            <a:ext cx="2035535" cy="1536728"/>
          </a:xfrm>
          <a:prstGeom prst="rect">
            <a:avLst/>
          </a:prstGeom>
          <a:noFill/>
          <a:ln>
            <a:noFill/>
          </a:ln>
        </p:spPr>
      </p:pic>
      <p:sp>
        <p:nvSpPr>
          <p:cNvPr id="314" name="Google Shape;314;p19"/>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
          <p:cNvSpPr txBox="1"/>
          <p:nvPr>
            <p:ph type="title"/>
          </p:nvPr>
        </p:nvSpPr>
        <p:spPr>
          <a:xfrm>
            <a:off x="277078" y="466531"/>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Financial Accounting </a:t>
            </a:r>
            <a:endParaRPr>
              <a:latin typeface="Calibri"/>
              <a:ea typeface="Calibri"/>
              <a:cs typeface="Calibri"/>
              <a:sym typeface="Calibri"/>
            </a:endParaRPr>
          </a:p>
        </p:txBody>
      </p:sp>
      <p:pic>
        <p:nvPicPr>
          <p:cNvPr descr="The cover image of the book titled “Financial Accounting ELEVENTH EDITION.” Below the book title shows top view of rowers rowing a boat. Text on the cover page reads, Weygandt, Kimmel, Kieso, team for success." id="177" name="Google Shape;177;p2"/>
          <p:cNvPicPr preferRelativeResize="0"/>
          <p:nvPr>
            <p:ph idx="2" type="pic"/>
          </p:nvPr>
        </p:nvPicPr>
        <p:blipFill rotWithShape="1">
          <a:blip r:embed="rId3">
            <a:alphaModFix/>
          </a:blip>
          <a:srcRect b="0" l="0" r="0" t="0"/>
          <a:stretch/>
        </p:blipFill>
        <p:spPr>
          <a:xfrm>
            <a:off x="2871354" y="1538143"/>
            <a:ext cx="3625882" cy="46397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07787"/>
              </a:buClr>
              <a:buSzPts val="4400"/>
              <a:buFont typeface="Calibri"/>
              <a:buNone/>
            </a:pPr>
            <a:r>
              <a:rPr lang="en-US" sz="4400">
                <a:latin typeface="Calibri"/>
                <a:ea typeface="Calibri"/>
                <a:cs typeface="Calibri"/>
                <a:sym typeface="Calibri"/>
              </a:rPr>
              <a:t>GAAP</a:t>
            </a:r>
            <a:endParaRPr sz="4400">
              <a:latin typeface="Calibri"/>
              <a:ea typeface="Calibri"/>
              <a:cs typeface="Calibri"/>
              <a:sym typeface="Calibri"/>
            </a:endParaRPr>
          </a:p>
        </p:txBody>
      </p:sp>
      <p:sp>
        <p:nvSpPr>
          <p:cNvPr id="320" name="Google Shape;320;p20"/>
          <p:cNvSpPr txBox="1"/>
          <p:nvPr>
            <p:ph idx="1" type="body"/>
          </p:nvPr>
        </p:nvSpPr>
        <p:spPr>
          <a:xfrm>
            <a:off x="322798" y="1516930"/>
            <a:ext cx="6614052" cy="471490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3200"/>
              <a:buAutoNum type="arabicPeriod"/>
            </a:pPr>
            <a:r>
              <a:rPr lang="en-US" sz="3200">
                <a:solidFill>
                  <a:srgbClr val="FF0000"/>
                </a:solidFill>
                <a:latin typeface="Calibri"/>
                <a:ea typeface="Calibri"/>
                <a:cs typeface="Calibri"/>
                <a:sym typeface="Calibri"/>
              </a:rPr>
              <a:t>Principles</a:t>
            </a:r>
            <a:r>
              <a:rPr lang="en-US" sz="3200">
                <a:latin typeface="Calibri"/>
                <a:ea typeface="Calibri"/>
                <a:cs typeface="Calibri"/>
                <a:sym typeface="Calibri"/>
              </a:rPr>
              <a:t> – 4</a:t>
            </a:r>
            <a:endParaRPr/>
          </a:p>
          <a:p>
            <a:pPr indent="7938" lvl="0" marL="342900" rtl="0" algn="l">
              <a:lnSpc>
                <a:spcPct val="100000"/>
              </a:lnSpc>
              <a:spcBef>
                <a:spcPts val="555"/>
              </a:spcBef>
              <a:spcAft>
                <a:spcPts val="0"/>
              </a:spcAft>
              <a:buSzPts val="3200"/>
              <a:buNone/>
            </a:pPr>
            <a:r>
              <a:rPr lang="en-US" sz="3200">
                <a:latin typeface="Calibri"/>
                <a:ea typeface="Calibri"/>
                <a:cs typeface="Calibri"/>
                <a:sym typeface="Calibri"/>
              </a:rPr>
              <a:t>-cost principles</a:t>
            </a:r>
            <a:endParaRPr/>
          </a:p>
          <a:p>
            <a:pPr indent="7938" lvl="0" marL="342900" rtl="0" algn="l">
              <a:lnSpc>
                <a:spcPct val="100000"/>
              </a:lnSpc>
              <a:spcBef>
                <a:spcPts val="555"/>
              </a:spcBef>
              <a:spcAft>
                <a:spcPts val="0"/>
              </a:spcAft>
              <a:buSzPts val="3200"/>
              <a:buNone/>
            </a:pPr>
            <a:r>
              <a:rPr lang="en-US" sz="3200">
                <a:latin typeface="Calibri"/>
                <a:ea typeface="Calibri"/>
                <a:cs typeface="Calibri"/>
                <a:sym typeface="Calibri"/>
              </a:rPr>
              <a:t>-Full disclosure principle</a:t>
            </a:r>
            <a:endParaRPr/>
          </a:p>
          <a:p>
            <a:pPr indent="-342900" lvl="0" marL="342900" rtl="0" algn="l">
              <a:lnSpc>
                <a:spcPct val="100000"/>
              </a:lnSpc>
              <a:spcBef>
                <a:spcPts val="555"/>
              </a:spcBef>
              <a:spcAft>
                <a:spcPts val="0"/>
              </a:spcAft>
              <a:buSzPts val="3200"/>
              <a:buNone/>
            </a:pPr>
            <a:r>
              <a:rPr lang="en-US" sz="3200">
                <a:solidFill>
                  <a:srgbClr val="FF0000"/>
                </a:solidFill>
                <a:latin typeface="Calibri"/>
                <a:ea typeface="Calibri"/>
                <a:cs typeface="Calibri"/>
                <a:sym typeface="Calibri"/>
              </a:rPr>
              <a:t>2. Assumptions </a:t>
            </a:r>
            <a:r>
              <a:rPr lang="en-US" sz="3200">
                <a:latin typeface="Calibri"/>
                <a:ea typeface="Calibri"/>
                <a:cs typeface="Calibri"/>
                <a:sym typeface="Calibri"/>
              </a:rPr>
              <a:t>- 4</a:t>
            </a:r>
            <a:endParaRPr/>
          </a:p>
          <a:p>
            <a:pPr indent="-342900" lvl="0" marL="342900" rtl="0" algn="l">
              <a:lnSpc>
                <a:spcPct val="100000"/>
              </a:lnSpc>
              <a:spcBef>
                <a:spcPts val="555"/>
              </a:spcBef>
              <a:spcAft>
                <a:spcPts val="0"/>
              </a:spcAft>
              <a:buSzPts val="3200"/>
              <a:buNone/>
            </a:pPr>
            <a:r>
              <a:rPr lang="en-US" sz="3200">
                <a:solidFill>
                  <a:srgbClr val="FF0000"/>
                </a:solidFill>
                <a:latin typeface="Calibri"/>
                <a:ea typeface="Calibri"/>
                <a:cs typeface="Calibri"/>
                <a:sym typeface="Calibri"/>
              </a:rPr>
              <a:t>3. Constraint</a:t>
            </a:r>
            <a:r>
              <a:rPr lang="en-US" sz="3600">
                <a:solidFill>
                  <a:srgbClr val="FF0000"/>
                </a:solidFill>
                <a:latin typeface="Calibri"/>
                <a:ea typeface="Calibri"/>
                <a:cs typeface="Calibri"/>
                <a:sym typeface="Calibri"/>
              </a:rPr>
              <a:t>s </a:t>
            </a:r>
            <a:r>
              <a:rPr lang="en-US" sz="3600">
                <a:latin typeface="Calibri"/>
                <a:ea typeface="Calibri"/>
                <a:cs typeface="Calibri"/>
                <a:sym typeface="Calibri"/>
              </a:rPr>
              <a:t>– 2-Materiality</a:t>
            </a:r>
            <a:endParaRPr/>
          </a:p>
        </p:txBody>
      </p:sp>
      <p:pic>
        <p:nvPicPr>
          <p:cNvPr descr="Photo of four men engaged in a business conversation." id="321" name="Google Shape;321;p20"/>
          <p:cNvPicPr preferRelativeResize="0"/>
          <p:nvPr>
            <p:ph idx="2" type="pic"/>
          </p:nvPr>
        </p:nvPicPr>
        <p:blipFill rotWithShape="1">
          <a:blip r:embed="rId3">
            <a:alphaModFix/>
          </a:blip>
          <a:srcRect b="0" l="0" r="0" t="0"/>
          <a:stretch/>
        </p:blipFill>
        <p:spPr>
          <a:xfrm>
            <a:off x="6945199" y="1589751"/>
            <a:ext cx="2035535" cy="1536728"/>
          </a:xfrm>
          <a:prstGeom prst="rect">
            <a:avLst/>
          </a:prstGeom>
          <a:noFill/>
          <a:ln>
            <a:noFill/>
          </a:ln>
        </p:spPr>
      </p:pic>
      <p:sp>
        <p:nvSpPr>
          <p:cNvPr id="322" name="Google Shape;322;p20"/>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Measurement Principles</a:t>
            </a:r>
            <a:endParaRPr sz="2800">
              <a:latin typeface="Calibri"/>
              <a:ea typeface="Calibri"/>
              <a:cs typeface="Calibri"/>
              <a:sym typeface="Calibri"/>
            </a:endParaRPr>
          </a:p>
        </p:txBody>
      </p:sp>
      <p:sp>
        <p:nvSpPr>
          <p:cNvPr id="329" name="Google Shape;329;p21"/>
          <p:cNvSpPr txBox="1"/>
          <p:nvPr>
            <p:ph idx="1" type="body"/>
          </p:nvPr>
        </p:nvSpPr>
        <p:spPr>
          <a:xfrm>
            <a:off x="304800" y="1648691"/>
            <a:ext cx="8534400" cy="459970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Historical </a:t>
            </a:r>
            <a:r>
              <a:rPr b="1" lang="en-US" sz="2400">
                <a:solidFill>
                  <a:srgbClr val="FF0000"/>
                </a:solidFill>
                <a:latin typeface="Calibri"/>
                <a:ea typeface="Calibri"/>
                <a:cs typeface="Calibri"/>
                <a:sym typeface="Calibri"/>
              </a:rPr>
              <a:t>Cost Principle </a:t>
            </a:r>
            <a:r>
              <a:rPr lang="en-US" sz="2400">
                <a:latin typeface="Calibri"/>
                <a:ea typeface="Calibri"/>
                <a:cs typeface="Calibri"/>
                <a:sym typeface="Calibri"/>
              </a:rPr>
              <a:t>(or </a:t>
            </a:r>
            <a:r>
              <a:rPr b="1" lang="en-US" sz="2400">
                <a:latin typeface="Calibri"/>
                <a:ea typeface="Calibri"/>
                <a:cs typeface="Calibri"/>
                <a:sym typeface="Calibri"/>
              </a:rPr>
              <a:t>cost principle</a:t>
            </a:r>
            <a:r>
              <a:rPr lang="en-US" sz="2400">
                <a:latin typeface="Calibri"/>
                <a:ea typeface="Calibri"/>
                <a:cs typeface="Calibri"/>
                <a:sym typeface="Calibri"/>
              </a:rPr>
              <a:t>) dictates that companies </a:t>
            </a:r>
            <a:r>
              <a:rPr lang="en-US" sz="2400">
                <a:solidFill>
                  <a:srgbClr val="FF0000"/>
                </a:solidFill>
                <a:latin typeface="Calibri"/>
                <a:ea typeface="Calibri"/>
                <a:cs typeface="Calibri"/>
                <a:sym typeface="Calibri"/>
              </a:rPr>
              <a:t>record </a:t>
            </a:r>
            <a:r>
              <a:rPr lang="en-US" sz="2400">
                <a:solidFill>
                  <a:srgbClr val="0033CC"/>
                </a:solidFill>
                <a:latin typeface="Calibri"/>
                <a:ea typeface="Calibri"/>
                <a:cs typeface="Calibri"/>
                <a:sym typeface="Calibri"/>
              </a:rPr>
              <a:t>assets at their </a:t>
            </a:r>
            <a:r>
              <a:rPr b="1" lang="en-US" sz="2400">
                <a:solidFill>
                  <a:srgbClr val="0033CC"/>
                </a:solidFill>
                <a:latin typeface="Calibri"/>
                <a:ea typeface="Calibri"/>
                <a:cs typeface="Calibri"/>
                <a:sym typeface="Calibri"/>
              </a:rPr>
              <a:t>cost</a:t>
            </a:r>
            <a:r>
              <a:rPr lang="en-US" sz="2400">
                <a:latin typeface="Calibri"/>
                <a:ea typeface="Calibri"/>
                <a:cs typeface="Calibri"/>
                <a:sym typeface="Calibri"/>
              </a:rPr>
              <a:t>.</a:t>
            </a:r>
            <a:endParaRPr/>
          </a:p>
          <a:p>
            <a:pPr indent="0" lvl="0" marL="0" rtl="0" algn="l">
              <a:lnSpc>
                <a:spcPct val="100000"/>
              </a:lnSpc>
              <a:spcBef>
                <a:spcPts val="1224"/>
              </a:spcBef>
              <a:spcAft>
                <a:spcPts val="0"/>
              </a:spcAft>
              <a:buSzPts val="2400"/>
              <a:buNone/>
            </a:pPr>
            <a:r>
              <a:rPr b="1" lang="en-US" sz="2400">
                <a:latin typeface="Calibri"/>
                <a:ea typeface="Calibri"/>
                <a:cs typeface="Calibri"/>
                <a:sym typeface="Calibri"/>
              </a:rPr>
              <a:t>Fair Value Principle </a:t>
            </a:r>
            <a:r>
              <a:rPr lang="en-US" sz="2400">
                <a:latin typeface="Calibri"/>
                <a:ea typeface="Calibri"/>
                <a:cs typeface="Calibri"/>
                <a:sym typeface="Calibri"/>
              </a:rPr>
              <a:t>states that assets and liabilities should be reported at fair value (the price received to sell an asset or settle a liability). </a:t>
            </a:r>
            <a:endParaRPr/>
          </a:p>
          <a:p>
            <a:pPr indent="0" lvl="0" marL="0" rtl="0" algn="l">
              <a:lnSpc>
                <a:spcPct val="100000"/>
              </a:lnSpc>
              <a:spcBef>
                <a:spcPts val="1224"/>
              </a:spcBef>
              <a:spcAft>
                <a:spcPts val="0"/>
              </a:spcAft>
              <a:buSzPts val="2400"/>
              <a:buNone/>
            </a:pPr>
            <a:r>
              <a:rPr lang="en-US" sz="2400">
                <a:latin typeface="Calibri"/>
                <a:ea typeface="Calibri"/>
                <a:cs typeface="Calibri"/>
                <a:sym typeface="Calibri"/>
              </a:rPr>
              <a:t>In determining which measurement principle to use, companies weigh the factual nature of cost figures versus the relevance of fair value.  In general, most companies choose to use cost. Only in situations where assets are actively traded, such as investment securities, do companies apply the fair value principle extensively.</a:t>
            </a:r>
            <a:endParaRPr sz="2400">
              <a:latin typeface="Calibri"/>
              <a:ea typeface="Calibri"/>
              <a:cs typeface="Calibri"/>
              <a:sym typeface="Calibri"/>
            </a:endParaRPr>
          </a:p>
        </p:txBody>
      </p:sp>
      <p:sp>
        <p:nvSpPr>
          <p:cNvPr id="330" name="Google Shape;330;p21"/>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37931"/>
              <a:buFont typeface="Calibri"/>
              <a:buNone/>
            </a:pPr>
            <a:r>
              <a:rPr lang="en-US">
                <a:latin typeface="Calibri"/>
                <a:ea typeface="Calibri"/>
                <a:cs typeface="Calibri"/>
                <a:sym typeface="Calibri"/>
              </a:rPr>
              <a:t>Assumptions</a:t>
            </a:r>
            <a:br>
              <a:rPr lang="en-US" sz="3600">
                <a:latin typeface="Calibri"/>
                <a:ea typeface="Calibri"/>
                <a:cs typeface="Calibri"/>
                <a:sym typeface="Calibri"/>
              </a:rPr>
            </a:br>
            <a:r>
              <a:rPr lang="en-US" sz="2900">
                <a:latin typeface="Calibri"/>
                <a:ea typeface="Calibri"/>
                <a:cs typeface="Calibri"/>
                <a:sym typeface="Calibri"/>
              </a:rPr>
              <a:t>Monetary Unit and Economic Entity</a:t>
            </a:r>
            <a:endParaRPr sz="2900">
              <a:latin typeface="Calibri"/>
              <a:ea typeface="Calibri"/>
              <a:cs typeface="Calibri"/>
              <a:sym typeface="Calibri"/>
            </a:endParaRPr>
          </a:p>
        </p:txBody>
      </p:sp>
      <p:sp>
        <p:nvSpPr>
          <p:cNvPr id="336" name="Google Shape;336;p22"/>
          <p:cNvSpPr txBox="1"/>
          <p:nvPr>
            <p:ph idx="1" type="body"/>
          </p:nvPr>
        </p:nvSpPr>
        <p:spPr>
          <a:xfrm>
            <a:off x="277078" y="1504908"/>
            <a:ext cx="8675934" cy="268277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80"/>
              <a:buNone/>
            </a:pPr>
            <a:r>
              <a:rPr b="1" lang="en-US" sz="2600" u="sng">
                <a:latin typeface="Calibri"/>
                <a:ea typeface="Calibri"/>
                <a:cs typeface="Calibri"/>
                <a:sym typeface="Calibri"/>
              </a:rPr>
              <a:t>Monetary Unit Assumption </a:t>
            </a:r>
            <a:r>
              <a:rPr lang="en-US" sz="2600">
                <a:latin typeface="Calibri"/>
                <a:ea typeface="Calibri"/>
                <a:cs typeface="Calibri"/>
                <a:sym typeface="Calibri"/>
              </a:rPr>
              <a:t>requires that </a:t>
            </a:r>
            <a:r>
              <a:rPr lang="en-US" sz="2600" u="sng">
                <a:solidFill>
                  <a:srgbClr val="0033CC"/>
                </a:solidFill>
                <a:latin typeface="Calibri"/>
                <a:ea typeface="Calibri"/>
                <a:cs typeface="Calibri"/>
                <a:sym typeface="Calibri"/>
              </a:rPr>
              <a:t>companies </a:t>
            </a:r>
            <a:r>
              <a:rPr b="1" lang="en-US" sz="2600" u="sng">
                <a:solidFill>
                  <a:srgbClr val="0033CC"/>
                </a:solidFill>
                <a:latin typeface="Calibri"/>
                <a:ea typeface="Calibri"/>
                <a:cs typeface="Calibri"/>
                <a:sym typeface="Calibri"/>
              </a:rPr>
              <a:t>include in the accounting records only</a:t>
            </a:r>
            <a:r>
              <a:rPr b="1" lang="en-US" sz="2600">
                <a:solidFill>
                  <a:srgbClr val="0033CC"/>
                </a:solidFill>
                <a:latin typeface="Calibri"/>
                <a:ea typeface="Calibri"/>
                <a:cs typeface="Calibri"/>
                <a:sym typeface="Calibri"/>
              </a:rPr>
              <a:t> </a:t>
            </a:r>
            <a:r>
              <a:rPr b="1" lang="en-US" sz="2600" u="sng">
                <a:latin typeface="Calibri"/>
                <a:ea typeface="Calibri"/>
                <a:cs typeface="Calibri"/>
                <a:sym typeface="Calibri"/>
              </a:rPr>
              <a:t>transaction data </a:t>
            </a:r>
            <a:r>
              <a:rPr lang="en-US" sz="2600">
                <a:latin typeface="Calibri"/>
                <a:ea typeface="Calibri"/>
                <a:cs typeface="Calibri"/>
                <a:sym typeface="Calibri"/>
              </a:rPr>
              <a:t>that can be </a:t>
            </a:r>
            <a:r>
              <a:rPr lang="en-US" sz="2600">
                <a:solidFill>
                  <a:srgbClr val="FF0000"/>
                </a:solidFill>
                <a:latin typeface="Calibri"/>
                <a:ea typeface="Calibri"/>
                <a:cs typeface="Calibri"/>
                <a:sym typeface="Calibri"/>
              </a:rPr>
              <a:t>expressed in </a:t>
            </a:r>
            <a:r>
              <a:rPr b="1" lang="en-US" sz="2600" u="sng">
                <a:solidFill>
                  <a:srgbClr val="FF0000"/>
                </a:solidFill>
                <a:latin typeface="Calibri"/>
                <a:ea typeface="Calibri"/>
                <a:cs typeface="Calibri"/>
                <a:sym typeface="Calibri"/>
              </a:rPr>
              <a:t>money terms</a:t>
            </a:r>
            <a:r>
              <a:rPr lang="en-US" sz="2600">
                <a:latin typeface="Calibri"/>
                <a:ea typeface="Calibri"/>
                <a:cs typeface="Calibri"/>
                <a:sym typeface="Calibri"/>
              </a:rPr>
              <a:t>.</a:t>
            </a:r>
            <a:endParaRPr/>
          </a:p>
          <a:p>
            <a:pPr indent="0" lvl="0" marL="0" rtl="0" algn="l">
              <a:lnSpc>
                <a:spcPct val="100000"/>
              </a:lnSpc>
              <a:spcBef>
                <a:spcPts val="1075"/>
              </a:spcBef>
              <a:spcAft>
                <a:spcPts val="0"/>
              </a:spcAft>
              <a:buSzPts val="2600"/>
              <a:buNone/>
            </a:pPr>
            <a:r>
              <a:rPr b="1" lang="en-US" sz="2600" u="sng">
                <a:latin typeface="Calibri"/>
                <a:ea typeface="Calibri"/>
                <a:cs typeface="Calibri"/>
                <a:sym typeface="Calibri"/>
              </a:rPr>
              <a:t>Economic Entity Assumption </a:t>
            </a:r>
            <a:r>
              <a:rPr lang="en-US" sz="2600">
                <a:latin typeface="Calibri"/>
                <a:ea typeface="Calibri"/>
                <a:cs typeface="Calibri"/>
                <a:sym typeface="Calibri"/>
              </a:rPr>
              <a:t>requires that activities of the entity </a:t>
            </a:r>
            <a:r>
              <a:rPr lang="en-US" sz="2600">
                <a:solidFill>
                  <a:srgbClr val="0033CC"/>
                </a:solidFill>
                <a:latin typeface="Calibri"/>
                <a:ea typeface="Calibri"/>
                <a:cs typeface="Calibri"/>
                <a:sym typeface="Calibri"/>
              </a:rPr>
              <a:t>be kept separate and distinct from the activities of its owner </a:t>
            </a:r>
            <a:r>
              <a:rPr lang="en-US" sz="2600">
                <a:latin typeface="Calibri"/>
                <a:ea typeface="Calibri"/>
                <a:cs typeface="Calibri"/>
                <a:sym typeface="Calibri"/>
              </a:rPr>
              <a:t>and all other economic entities.</a:t>
            </a:r>
            <a:endParaRPr/>
          </a:p>
        </p:txBody>
      </p:sp>
      <p:pic>
        <p:nvPicPr>
          <p:cNvPr descr="Proprietorship, partnership and corporation are forms of business ownership." id="337" name="Google Shape;337;p22"/>
          <p:cNvPicPr preferRelativeResize="0"/>
          <p:nvPr>
            <p:ph idx="2" type="pic"/>
          </p:nvPr>
        </p:nvPicPr>
        <p:blipFill rotWithShape="1">
          <a:blip r:embed="rId3">
            <a:alphaModFix/>
          </a:blip>
          <a:srcRect b="0" l="0" r="0" t="0"/>
          <a:stretch/>
        </p:blipFill>
        <p:spPr>
          <a:xfrm>
            <a:off x="493445" y="4487248"/>
            <a:ext cx="5877749" cy="1443493"/>
          </a:xfrm>
          <a:prstGeom prst="rect">
            <a:avLst/>
          </a:prstGeom>
          <a:noFill/>
          <a:ln>
            <a:noFill/>
          </a:ln>
        </p:spPr>
      </p:pic>
      <p:sp>
        <p:nvSpPr>
          <p:cNvPr id="338" name="Google Shape;338;p22"/>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Forms of Business Ownership</a:t>
            </a:r>
            <a:endParaRPr/>
          </a:p>
        </p:txBody>
      </p:sp>
      <p:sp>
        <p:nvSpPr>
          <p:cNvPr id="344" name="Google Shape;344;p23"/>
          <p:cNvSpPr txBox="1"/>
          <p:nvPr>
            <p:ph idx="1" type="body"/>
          </p:nvPr>
        </p:nvSpPr>
        <p:spPr>
          <a:xfrm>
            <a:off x="304800" y="1752600"/>
            <a:ext cx="2855259" cy="441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b="1" lang="en-US" sz="2000">
                <a:latin typeface="Calibri"/>
                <a:ea typeface="Calibri"/>
                <a:cs typeface="Calibri"/>
                <a:sym typeface="Calibri"/>
              </a:rPr>
              <a:t>Proprietorship</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Owned by </a:t>
            </a:r>
            <a:r>
              <a:rPr b="1" lang="en-US" sz="2000">
                <a:solidFill>
                  <a:srgbClr val="FF0000"/>
                </a:solidFill>
                <a:latin typeface="Calibri"/>
                <a:ea typeface="Calibri"/>
                <a:cs typeface="Calibri"/>
                <a:sym typeface="Calibri"/>
              </a:rPr>
              <a:t>one person</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Owner is often manager/operator</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Owner receives any profits, suffers any losses, and is personally liable for all debts</a:t>
            </a:r>
            <a:endParaRPr/>
          </a:p>
        </p:txBody>
      </p:sp>
      <p:sp>
        <p:nvSpPr>
          <p:cNvPr id="345" name="Google Shape;345;p23"/>
          <p:cNvSpPr txBox="1"/>
          <p:nvPr>
            <p:ph idx="5" type="body"/>
          </p:nvPr>
        </p:nvSpPr>
        <p:spPr>
          <a:xfrm>
            <a:off x="3432314" y="1792356"/>
            <a:ext cx="2888974" cy="437984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b="1" lang="en-US" sz="2000">
                <a:latin typeface="Calibri"/>
                <a:ea typeface="Calibri"/>
                <a:cs typeface="Calibri"/>
                <a:sym typeface="Calibri"/>
              </a:rPr>
              <a:t>Partnership</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Owned by two or more persons</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Often retail and service-type businesses</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Generally unlimited personal liability</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Partnership agreement</a:t>
            </a:r>
            <a:endParaRPr/>
          </a:p>
        </p:txBody>
      </p:sp>
      <p:sp>
        <p:nvSpPr>
          <p:cNvPr id="346" name="Google Shape;346;p23"/>
          <p:cNvSpPr txBox="1"/>
          <p:nvPr>
            <p:ph idx="6" type="body"/>
          </p:nvPr>
        </p:nvSpPr>
        <p:spPr>
          <a:xfrm>
            <a:off x="6321288" y="1803516"/>
            <a:ext cx="2725730" cy="4432852"/>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accent2"/>
              </a:buClr>
              <a:buSzPts val="2000"/>
              <a:buNone/>
            </a:pPr>
            <a:r>
              <a:rPr b="1" lang="en-US" sz="2000">
                <a:latin typeface="Calibri"/>
                <a:ea typeface="Calibri"/>
                <a:cs typeface="Calibri"/>
                <a:sym typeface="Calibri"/>
              </a:rPr>
              <a:t>Corporation</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Ownership divided into shares of stock</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Separate legal entity organized under state corporation law</a:t>
            </a:r>
            <a:endParaRPr/>
          </a:p>
          <a:p>
            <a:pPr indent="-292608" lvl="0" marL="292608" rtl="0" algn="l">
              <a:lnSpc>
                <a:spcPct val="100000"/>
              </a:lnSpc>
              <a:spcBef>
                <a:spcPts val="555"/>
              </a:spcBef>
              <a:spcAft>
                <a:spcPts val="0"/>
              </a:spcAft>
              <a:buClr>
                <a:srgbClr val="911B21"/>
              </a:buClr>
              <a:buSzPts val="2000"/>
              <a:buChar char="•"/>
            </a:pPr>
            <a:r>
              <a:rPr lang="en-US" sz="2000">
                <a:latin typeface="Calibri"/>
                <a:ea typeface="Calibri"/>
                <a:cs typeface="Calibri"/>
                <a:sym typeface="Calibri"/>
              </a:rPr>
              <a:t>Limited liability</a:t>
            </a:r>
            <a:endParaRPr/>
          </a:p>
        </p:txBody>
      </p:sp>
      <p:sp>
        <p:nvSpPr>
          <p:cNvPr id="347" name="Google Shape;347;p23"/>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29032"/>
              <a:buFont typeface="Calibri"/>
              <a:buNone/>
            </a:pPr>
            <a:r>
              <a:rPr lang="en-US">
                <a:latin typeface="Calibri"/>
                <a:ea typeface="Calibri"/>
                <a:cs typeface="Calibri"/>
                <a:sym typeface="Calibri"/>
              </a:rPr>
              <a:t>Assumptions</a:t>
            </a:r>
            <a:br>
              <a:rPr lang="en-US" sz="3600">
                <a:latin typeface="Calibri"/>
                <a:ea typeface="Calibri"/>
                <a:cs typeface="Calibri"/>
                <a:sym typeface="Calibri"/>
              </a:rPr>
            </a:br>
            <a:r>
              <a:rPr lang="en-US" sz="3100">
                <a:latin typeface="Calibri"/>
                <a:ea typeface="Calibri"/>
                <a:cs typeface="Calibri"/>
                <a:sym typeface="Calibri"/>
              </a:rPr>
              <a:t>First Question</a:t>
            </a:r>
            <a:endParaRPr sz="3100">
              <a:latin typeface="Calibri"/>
              <a:ea typeface="Calibri"/>
              <a:cs typeface="Calibri"/>
              <a:sym typeface="Calibri"/>
            </a:endParaRPr>
          </a:p>
        </p:txBody>
      </p:sp>
      <p:sp>
        <p:nvSpPr>
          <p:cNvPr id="353" name="Google Shape;353;p24"/>
          <p:cNvSpPr txBox="1"/>
          <p:nvPr>
            <p:ph idx="1" type="body"/>
          </p:nvPr>
        </p:nvSpPr>
        <p:spPr>
          <a:xfrm>
            <a:off x="304800" y="1752600"/>
            <a:ext cx="8534400" cy="443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US" sz="2800">
                <a:latin typeface="Calibri"/>
                <a:ea typeface="Calibri"/>
                <a:cs typeface="Calibri"/>
                <a:sym typeface="Calibri"/>
              </a:rPr>
              <a:t>Combining the activities of Kellogg and General Mills would violate the</a:t>
            </a:r>
            <a:endParaRPr/>
          </a:p>
          <a:p>
            <a:pPr indent="-465138" lvl="0" marL="465138"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cost principle.</a:t>
            </a:r>
            <a:endParaRPr/>
          </a:p>
          <a:p>
            <a:pPr indent="-465138" lvl="0" marL="465138"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economic entity assumption.</a:t>
            </a:r>
            <a:endParaRPr/>
          </a:p>
          <a:p>
            <a:pPr indent="-465138" lvl="0" marL="465138"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monetary unit assumption.</a:t>
            </a:r>
            <a:endParaRPr/>
          </a:p>
          <a:p>
            <a:pPr indent="-465138" lvl="0" marL="465138" rtl="0" algn="l">
              <a:lnSpc>
                <a:spcPct val="100000"/>
              </a:lnSpc>
              <a:spcBef>
                <a:spcPts val="555"/>
              </a:spcBef>
              <a:spcAft>
                <a:spcPts val="0"/>
              </a:spcAft>
              <a:buClr>
                <a:srgbClr val="911B21"/>
              </a:buClr>
              <a:buSzPts val="2800"/>
              <a:buFont typeface="Arial"/>
              <a:buAutoNum type="alphaLcPeriod"/>
            </a:pPr>
            <a:r>
              <a:rPr lang="en-US" sz="2800">
                <a:solidFill>
                  <a:schemeClr val="lt1"/>
                </a:solidFill>
                <a:latin typeface="Calibri"/>
                <a:ea typeface="Calibri"/>
                <a:cs typeface="Calibri"/>
                <a:sym typeface="Calibri"/>
              </a:rPr>
              <a:t>ethics principle.</a:t>
            </a:r>
            <a:endParaRPr/>
          </a:p>
        </p:txBody>
      </p:sp>
      <p:sp>
        <p:nvSpPr>
          <p:cNvPr id="354" name="Google Shape;354;p24"/>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Assumptions</a:t>
            </a:r>
            <a:br>
              <a:rPr lang="en-US" sz="3600">
                <a:latin typeface="Calibri"/>
                <a:ea typeface="Calibri"/>
                <a:cs typeface="Calibri"/>
                <a:sym typeface="Calibri"/>
              </a:rPr>
            </a:br>
            <a:r>
              <a:rPr lang="en-US" sz="2800">
                <a:latin typeface="Calibri"/>
                <a:ea typeface="Calibri"/>
                <a:cs typeface="Calibri"/>
                <a:sym typeface="Calibri"/>
              </a:rPr>
              <a:t>First Answer</a:t>
            </a:r>
            <a:endParaRPr sz="2800">
              <a:latin typeface="Calibri"/>
              <a:ea typeface="Calibri"/>
              <a:cs typeface="Calibri"/>
              <a:sym typeface="Calibri"/>
            </a:endParaRPr>
          </a:p>
        </p:txBody>
      </p:sp>
      <p:sp>
        <p:nvSpPr>
          <p:cNvPr id="360" name="Google Shape;360;p25"/>
          <p:cNvSpPr txBox="1"/>
          <p:nvPr>
            <p:ph idx="1" type="body"/>
          </p:nvPr>
        </p:nvSpPr>
        <p:spPr>
          <a:xfrm>
            <a:off x="304800" y="1752600"/>
            <a:ext cx="8534400" cy="315070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US" sz="2800">
                <a:latin typeface="Calibri"/>
                <a:ea typeface="Calibri"/>
                <a:cs typeface="Calibri"/>
                <a:sym typeface="Calibri"/>
              </a:rPr>
              <a:t>Combining the activities of Kellogg and General Mills would violate the</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cost principle.</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solidFill>
                  <a:srgbClr val="911B21"/>
                </a:solidFill>
                <a:latin typeface="Calibri"/>
                <a:ea typeface="Calibri"/>
                <a:cs typeface="Calibri"/>
                <a:sym typeface="Calibri"/>
              </a:rPr>
              <a:t>Answer:</a:t>
            </a:r>
            <a:r>
              <a:rPr lang="en-US" sz="2800">
                <a:latin typeface="Calibri"/>
                <a:ea typeface="Calibri"/>
                <a:cs typeface="Calibri"/>
                <a:sym typeface="Calibri"/>
              </a:rPr>
              <a:t> economic entity assumption.</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monetary unit assumption.</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ethics principle.</a:t>
            </a:r>
            <a:endParaRPr/>
          </a:p>
        </p:txBody>
      </p:sp>
      <p:sp>
        <p:nvSpPr>
          <p:cNvPr id="361" name="Google Shape;361;p25"/>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Assumptions</a:t>
            </a:r>
            <a:br>
              <a:rPr lang="en-US" sz="3600">
                <a:latin typeface="Calibri"/>
                <a:ea typeface="Calibri"/>
                <a:cs typeface="Calibri"/>
                <a:sym typeface="Calibri"/>
              </a:rPr>
            </a:br>
            <a:r>
              <a:rPr lang="en-US" sz="2800">
                <a:latin typeface="Calibri"/>
                <a:ea typeface="Calibri"/>
                <a:cs typeface="Calibri"/>
                <a:sym typeface="Calibri"/>
              </a:rPr>
              <a:t>Second Question</a:t>
            </a:r>
            <a:endParaRPr sz="2800">
              <a:latin typeface="Calibri"/>
              <a:ea typeface="Calibri"/>
              <a:cs typeface="Calibri"/>
              <a:sym typeface="Calibri"/>
            </a:endParaRPr>
          </a:p>
        </p:txBody>
      </p:sp>
      <p:sp>
        <p:nvSpPr>
          <p:cNvPr id="367" name="Google Shape;367;p26"/>
          <p:cNvSpPr txBox="1"/>
          <p:nvPr>
            <p:ph idx="1" type="body"/>
          </p:nvPr>
        </p:nvSpPr>
        <p:spPr>
          <a:xfrm>
            <a:off x="304799" y="1752600"/>
            <a:ext cx="8633717" cy="315070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US" sz="2800">
                <a:latin typeface="Calibri"/>
                <a:ea typeface="Calibri"/>
                <a:cs typeface="Calibri"/>
                <a:sym typeface="Calibri"/>
              </a:rPr>
              <a:t>A business organized as a separate legal entity under state law having </a:t>
            </a:r>
            <a:r>
              <a:rPr lang="en-US" sz="2800">
                <a:solidFill>
                  <a:srgbClr val="FF0000"/>
                </a:solidFill>
                <a:latin typeface="Calibri"/>
                <a:ea typeface="Calibri"/>
                <a:cs typeface="Calibri"/>
                <a:sym typeface="Calibri"/>
              </a:rPr>
              <a:t>ownership divided into shares </a:t>
            </a:r>
            <a:r>
              <a:rPr lang="en-US" sz="2800">
                <a:latin typeface="Calibri"/>
                <a:ea typeface="Calibri"/>
                <a:cs typeface="Calibri"/>
                <a:sym typeface="Calibri"/>
              </a:rPr>
              <a:t>of stock is a</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proprietorship.</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partnership.</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corporation.</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sole proprietorship.</a:t>
            </a:r>
            <a:endParaRPr/>
          </a:p>
        </p:txBody>
      </p:sp>
      <p:sp>
        <p:nvSpPr>
          <p:cNvPr id="368" name="Google Shape;368;p26"/>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Assumptions</a:t>
            </a:r>
            <a:br>
              <a:rPr lang="en-US" sz="3600">
                <a:latin typeface="Calibri"/>
                <a:ea typeface="Calibri"/>
                <a:cs typeface="Calibri"/>
                <a:sym typeface="Calibri"/>
              </a:rPr>
            </a:br>
            <a:r>
              <a:rPr lang="en-US" sz="2800">
                <a:latin typeface="Calibri"/>
                <a:ea typeface="Calibri"/>
                <a:cs typeface="Calibri"/>
                <a:sym typeface="Calibri"/>
              </a:rPr>
              <a:t>Second Answer</a:t>
            </a:r>
            <a:endParaRPr sz="2800">
              <a:latin typeface="Calibri"/>
              <a:ea typeface="Calibri"/>
              <a:cs typeface="Calibri"/>
              <a:sym typeface="Calibri"/>
            </a:endParaRPr>
          </a:p>
        </p:txBody>
      </p:sp>
      <p:sp>
        <p:nvSpPr>
          <p:cNvPr id="374" name="Google Shape;374;p27"/>
          <p:cNvSpPr txBox="1"/>
          <p:nvPr>
            <p:ph idx="1" type="body"/>
          </p:nvPr>
        </p:nvSpPr>
        <p:spPr>
          <a:xfrm>
            <a:off x="304799" y="1752599"/>
            <a:ext cx="8643991" cy="351804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US" sz="2800">
                <a:latin typeface="Calibri"/>
                <a:ea typeface="Calibri"/>
                <a:cs typeface="Calibri"/>
                <a:sym typeface="Calibri"/>
              </a:rPr>
              <a:t>A business organized as a separate legal entity under state law having ownership divided into shares of stock is a</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proprietorship.</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partnership.</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solidFill>
                  <a:srgbClr val="911B21"/>
                </a:solidFill>
                <a:latin typeface="Calibri"/>
                <a:ea typeface="Calibri"/>
                <a:cs typeface="Calibri"/>
                <a:sym typeface="Calibri"/>
              </a:rPr>
              <a:t>Answer:</a:t>
            </a:r>
            <a:r>
              <a:rPr lang="en-US" sz="2800">
                <a:latin typeface="Calibri"/>
                <a:ea typeface="Calibri"/>
                <a:cs typeface="Calibri"/>
                <a:sym typeface="Calibri"/>
              </a:rPr>
              <a:t> corporation.</a:t>
            </a:r>
            <a:endParaRPr/>
          </a:p>
          <a:p>
            <a:pPr indent="-457200" lvl="0" marL="86360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sole proprietorship.</a:t>
            </a:r>
            <a:endParaRPr/>
          </a:p>
        </p:txBody>
      </p:sp>
      <p:sp>
        <p:nvSpPr>
          <p:cNvPr id="375" name="Google Shape;375;p27"/>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Accounting Across the Organization</a:t>
            </a:r>
            <a:endParaRPr sz="3600">
              <a:latin typeface="Calibri"/>
              <a:ea typeface="Calibri"/>
              <a:cs typeface="Calibri"/>
              <a:sym typeface="Calibri"/>
            </a:endParaRPr>
          </a:p>
        </p:txBody>
      </p:sp>
      <p:sp>
        <p:nvSpPr>
          <p:cNvPr id="382" name="Google Shape;382;p28"/>
          <p:cNvSpPr txBox="1"/>
          <p:nvPr>
            <p:ph idx="1" type="body"/>
          </p:nvPr>
        </p:nvSpPr>
        <p:spPr>
          <a:xfrm>
            <a:off x="304800" y="1752600"/>
            <a:ext cx="6454219" cy="453507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400">
                <a:latin typeface="Calibri"/>
                <a:ea typeface="Calibri"/>
                <a:cs typeface="Calibri"/>
                <a:sym typeface="Calibri"/>
              </a:rPr>
              <a:t>Spinning the Career Wheel</a:t>
            </a:r>
            <a:endParaRPr/>
          </a:p>
          <a:p>
            <a:pPr indent="0" lvl="0" marL="0" rtl="0" algn="l">
              <a:lnSpc>
                <a:spcPct val="100000"/>
              </a:lnSpc>
              <a:spcBef>
                <a:spcPts val="555"/>
              </a:spcBef>
              <a:spcAft>
                <a:spcPts val="0"/>
              </a:spcAft>
              <a:buSzPts val="1400"/>
              <a:buNone/>
            </a:pPr>
            <a:r>
              <a:rPr lang="en-US" sz="1400">
                <a:latin typeface="Calibri"/>
                <a:ea typeface="Calibri"/>
                <a:cs typeface="Calibri"/>
                <a:sym typeface="Calibri"/>
              </a:rPr>
              <a:t>How will the study of accounting help you? A working knowledge of accounting is desirable for virtually every field of business. Some examples of how accounting is used in business careers include:</a:t>
            </a:r>
            <a:endParaRPr/>
          </a:p>
          <a:p>
            <a:pPr indent="0" lvl="0" marL="0" rtl="0" algn="l">
              <a:lnSpc>
                <a:spcPct val="100000"/>
              </a:lnSpc>
              <a:spcBef>
                <a:spcPts val="555"/>
              </a:spcBef>
              <a:spcAft>
                <a:spcPts val="0"/>
              </a:spcAft>
              <a:buSzPts val="1400"/>
              <a:buNone/>
            </a:pPr>
            <a:r>
              <a:rPr b="1" lang="en-US" sz="1400">
                <a:latin typeface="Calibri"/>
                <a:ea typeface="Calibri"/>
                <a:cs typeface="Calibri"/>
                <a:sym typeface="Calibri"/>
              </a:rPr>
              <a:t>General management: </a:t>
            </a:r>
            <a:r>
              <a:rPr lang="en-US" sz="1400">
                <a:latin typeface="Calibri"/>
                <a:ea typeface="Calibri"/>
                <a:cs typeface="Calibri"/>
                <a:sym typeface="Calibri"/>
              </a:rPr>
              <a:t>Managers at Ford Motors, Massachusetts General Hospital, California State University— Fullerton, a McDonald’s franchise, and a Trek bike shop all need to understand accounting data in order to make wise business decisions.</a:t>
            </a:r>
            <a:endParaRPr/>
          </a:p>
          <a:p>
            <a:pPr indent="0" lvl="0" marL="0" rtl="0" algn="l">
              <a:lnSpc>
                <a:spcPct val="100000"/>
              </a:lnSpc>
              <a:spcBef>
                <a:spcPts val="555"/>
              </a:spcBef>
              <a:spcAft>
                <a:spcPts val="0"/>
              </a:spcAft>
              <a:buSzPts val="1400"/>
              <a:buNone/>
            </a:pPr>
            <a:r>
              <a:rPr b="1" lang="en-US" sz="1400">
                <a:latin typeface="Calibri"/>
                <a:ea typeface="Calibri"/>
                <a:cs typeface="Calibri"/>
                <a:sym typeface="Calibri"/>
              </a:rPr>
              <a:t>Marketing: </a:t>
            </a:r>
            <a:r>
              <a:rPr lang="en-US" sz="1400">
                <a:latin typeface="Calibri"/>
                <a:ea typeface="Calibri"/>
                <a:cs typeface="Calibri"/>
                <a:sym typeface="Calibri"/>
              </a:rPr>
              <a:t>Marketing specialists at Procter &amp; Gamble must be sensitive to costs and benefits, which accounting helps them quantify and understand. Making a sale is meaningless unless it is a profitable sale.</a:t>
            </a:r>
            <a:endParaRPr/>
          </a:p>
          <a:p>
            <a:pPr indent="0" lvl="0" marL="0" rtl="0" algn="l">
              <a:lnSpc>
                <a:spcPct val="100000"/>
              </a:lnSpc>
              <a:spcBef>
                <a:spcPts val="555"/>
              </a:spcBef>
              <a:spcAft>
                <a:spcPts val="0"/>
              </a:spcAft>
              <a:buSzPts val="1400"/>
              <a:buNone/>
            </a:pPr>
            <a:r>
              <a:rPr b="1" lang="en-US" sz="1400">
                <a:latin typeface="Calibri"/>
                <a:ea typeface="Calibri"/>
                <a:cs typeface="Calibri"/>
                <a:sym typeface="Calibri"/>
              </a:rPr>
              <a:t>Finance: </a:t>
            </a:r>
            <a:r>
              <a:rPr lang="en-US" sz="1400">
                <a:latin typeface="Calibri"/>
                <a:ea typeface="Calibri"/>
                <a:cs typeface="Calibri"/>
                <a:sym typeface="Calibri"/>
              </a:rPr>
              <a:t>Do you want to be a banker for Citicorp, an investment analyst for Goldman Sachs, or a stock broker for Merrill Lynch? These fields rely heavily on accounting knowledge to analyze financial statements. In fact, it is difficult to get a good job in a finance function without two or three courses in accounting.</a:t>
            </a:r>
            <a:endParaRPr/>
          </a:p>
          <a:p>
            <a:pPr indent="0" lvl="0" marL="0" rtl="0" algn="l">
              <a:lnSpc>
                <a:spcPct val="100000"/>
              </a:lnSpc>
              <a:spcBef>
                <a:spcPts val="555"/>
              </a:spcBef>
              <a:spcAft>
                <a:spcPts val="0"/>
              </a:spcAft>
              <a:buSzPts val="1400"/>
              <a:buNone/>
            </a:pPr>
            <a:r>
              <a:rPr b="1" lang="en-US" sz="1400">
                <a:latin typeface="Calibri"/>
                <a:ea typeface="Calibri"/>
                <a:cs typeface="Calibri"/>
                <a:sym typeface="Calibri"/>
              </a:rPr>
              <a:t>Real estate: </a:t>
            </a:r>
            <a:r>
              <a:rPr lang="en-US" sz="1400">
                <a:latin typeface="Calibri"/>
                <a:ea typeface="Calibri"/>
                <a:cs typeface="Calibri"/>
                <a:sym typeface="Calibri"/>
              </a:rPr>
              <a:t>Are you interested in being a real estate broker for Prudential Real Estate? Because a third party—the bank—is almost always involved in financing a real estate transaction, brokers must understand the numbers involved: Can the buyer afford to make the payments to the bank? Does the cash flow from an industrial property justify the purchase price? What are the tax benefits of the purchase?</a:t>
            </a:r>
            <a:endParaRPr/>
          </a:p>
        </p:txBody>
      </p:sp>
      <p:pic>
        <p:nvPicPr>
          <p:cNvPr descr="Photo of a woman cyclist standing on a mountain bike." id="383" name="Google Shape;383;p28"/>
          <p:cNvPicPr preferRelativeResize="0"/>
          <p:nvPr>
            <p:ph idx="2" type="pic"/>
          </p:nvPr>
        </p:nvPicPr>
        <p:blipFill rotWithShape="1">
          <a:blip r:embed="rId3">
            <a:alphaModFix/>
          </a:blip>
          <a:srcRect b="0" l="0" r="0" t="0"/>
          <a:stretch/>
        </p:blipFill>
        <p:spPr>
          <a:xfrm>
            <a:off x="6684215" y="1804461"/>
            <a:ext cx="2385261" cy="3450808"/>
          </a:xfrm>
          <a:prstGeom prst="rect">
            <a:avLst/>
          </a:prstGeom>
          <a:noFill/>
          <a:ln>
            <a:noFill/>
          </a:ln>
        </p:spPr>
      </p:pic>
      <p:sp>
        <p:nvSpPr>
          <p:cNvPr id="384" name="Google Shape;384;p28"/>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9"/>
          <p:cNvSpPr txBox="1"/>
          <p:nvPr>
            <p:ph type="title"/>
          </p:nvPr>
        </p:nvSpPr>
        <p:spPr>
          <a:xfrm>
            <a:off x="277078" y="457200"/>
            <a:ext cx="7767587"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Accounting Across the Organization (Question and Answer)</a:t>
            </a:r>
            <a:endParaRPr sz="3600">
              <a:latin typeface="Calibri"/>
              <a:ea typeface="Calibri"/>
              <a:cs typeface="Calibri"/>
              <a:sym typeface="Calibri"/>
            </a:endParaRPr>
          </a:p>
        </p:txBody>
      </p:sp>
      <p:sp>
        <p:nvSpPr>
          <p:cNvPr id="391" name="Google Shape;391;p29"/>
          <p:cNvSpPr txBox="1"/>
          <p:nvPr>
            <p:ph idx="1" type="body"/>
          </p:nvPr>
        </p:nvSpPr>
        <p:spPr>
          <a:xfrm>
            <a:off x="304800" y="1752599"/>
            <a:ext cx="5996841" cy="439794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1800">
                <a:latin typeface="Calibri"/>
                <a:ea typeface="Calibri"/>
                <a:cs typeface="Calibri"/>
                <a:sym typeface="Calibri"/>
              </a:rPr>
              <a:t>Spinning the Career Wheel</a:t>
            </a:r>
            <a:endParaRPr/>
          </a:p>
          <a:p>
            <a:pPr indent="0" lvl="0" marL="0" rtl="0" algn="l">
              <a:lnSpc>
                <a:spcPct val="100000"/>
              </a:lnSpc>
              <a:spcBef>
                <a:spcPts val="555"/>
              </a:spcBef>
              <a:spcAft>
                <a:spcPts val="0"/>
              </a:spcAft>
              <a:buSzPts val="1800"/>
              <a:buNone/>
            </a:pPr>
            <a:r>
              <a:rPr lang="en-US" sz="1800">
                <a:latin typeface="Calibri"/>
                <a:ea typeface="Calibri"/>
                <a:cs typeface="Calibri"/>
                <a:sym typeface="Calibri"/>
              </a:rPr>
              <a:t>How might accounting help you?</a:t>
            </a:r>
            <a:endParaRPr/>
          </a:p>
          <a:p>
            <a:pPr indent="0" lvl="0" marL="0" rtl="0" algn="l">
              <a:lnSpc>
                <a:spcPct val="100000"/>
              </a:lnSpc>
              <a:spcBef>
                <a:spcPts val="2355"/>
              </a:spcBef>
              <a:spcAft>
                <a:spcPts val="0"/>
              </a:spcAft>
              <a:buSzPts val="1800"/>
              <a:buNone/>
            </a:pPr>
            <a:r>
              <a:rPr lang="en-US" sz="1800">
                <a:solidFill>
                  <a:srgbClr val="911621"/>
                </a:solidFill>
                <a:latin typeface="Calibri"/>
                <a:ea typeface="Calibri"/>
                <a:cs typeface="Calibri"/>
                <a:sym typeface="Calibri"/>
              </a:rPr>
              <a:t>Answer:</a:t>
            </a:r>
            <a:endParaRPr sz="1800">
              <a:latin typeface="Calibri"/>
              <a:ea typeface="Calibri"/>
              <a:cs typeface="Calibri"/>
              <a:sym typeface="Calibri"/>
            </a:endParaRPr>
          </a:p>
          <a:p>
            <a:pPr indent="0" lvl="0" marL="0" rtl="0" algn="l">
              <a:lnSpc>
                <a:spcPct val="100000"/>
              </a:lnSpc>
              <a:spcBef>
                <a:spcPts val="555"/>
              </a:spcBef>
              <a:spcAft>
                <a:spcPts val="0"/>
              </a:spcAft>
              <a:buSzPts val="1800"/>
              <a:buNone/>
            </a:pPr>
            <a:r>
              <a:rPr lang="en-US" sz="1800">
                <a:latin typeface="Calibri"/>
                <a:ea typeface="Calibri"/>
                <a:cs typeface="Calibri"/>
                <a:sym typeface="Calibri"/>
              </a:rPr>
              <a:t>You will need to understand financial reports in any enterprise with which you are associated. Whether you become a manager, a doctor, a lawyer, a social worker, a teacher, an engineer, an architect, or an entrepreneur, a working knowledge of accounting is relevant.</a:t>
            </a:r>
            <a:endParaRPr sz="1800">
              <a:latin typeface="Calibri"/>
              <a:ea typeface="Calibri"/>
              <a:cs typeface="Calibri"/>
              <a:sym typeface="Calibri"/>
            </a:endParaRPr>
          </a:p>
        </p:txBody>
      </p:sp>
      <p:pic>
        <p:nvPicPr>
          <p:cNvPr descr="Photo of a woman cyclist standing on a mountain bike." id="392" name="Google Shape;392;p29"/>
          <p:cNvPicPr preferRelativeResize="0"/>
          <p:nvPr>
            <p:ph idx="2" type="pic"/>
          </p:nvPr>
        </p:nvPicPr>
        <p:blipFill rotWithShape="1">
          <a:blip r:embed="rId3">
            <a:alphaModFix/>
          </a:blip>
          <a:srcRect b="0" l="0" r="0" t="0"/>
          <a:stretch/>
        </p:blipFill>
        <p:spPr>
          <a:xfrm>
            <a:off x="6686794" y="1803625"/>
            <a:ext cx="2382828" cy="3447288"/>
          </a:xfrm>
          <a:prstGeom prst="rect">
            <a:avLst/>
          </a:prstGeom>
          <a:noFill/>
          <a:ln>
            <a:noFill/>
          </a:ln>
        </p:spPr>
      </p:pic>
      <p:sp>
        <p:nvSpPr>
          <p:cNvPr id="393" name="Google Shape;393;p29"/>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2</a:t>
            </a:r>
            <a:endParaRPr sz="12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Accounting in Action</a:t>
            </a:r>
            <a:endParaRPr sz="3600">
              <a:latin typeface="Calibri"/>
              <a:ea typeface="Calibri"/>
              <a:cs typeface="Calibri"/>
              <a:sym typeface="Calibri"/>
            </a:endParaRPr>
          </a:p>
        </p:txBody>
      </p:sp>
      <p:sp>
        <p:nvSpPr>
          <p:cNvPr id="183" name="Google Shape;183;p3"/>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2400"/>
              <a:buNone/>
            </a:pPr>
            <a:r>
              <a:rPr b="1" lang="en-US" sz="2400">
                <a:solidFill>
                  <a:srgbClr val="911621"/>
                </a:solidFill>
                <a:latin typeface="Calibri"/>
                <a:ea typeface="Calibri"/>
                <a:cs typeface="Calibri"/>
                <a:sym typeface="Calibri"/>
              </a:rPr>
              <a:t>Learning Objectives</a:t>
            </a:r>
            <a:endParaRPr b="1" sz="2400">
              <a:solidFill>
                <a:srgbClr val="911621"/>
              </a:solidFill>
              <a:latin typeface="Calibri"/>
              <a:ea typeface="Calibri"/>
              <a:cs typeface="Calibri"/>
              <a:sym typeface="Calibri"/>
            </a:endParaRPr>
          </a:p>
          <a:p>
            <a:pPr indent="0" lvl="0" marL="0" rtl="0" algn="l">
              <a:lnSpc>
                <a:spcPct val="100000"/>
              </a:lnSpc>
              <a:spcBef>
                <a:spcPts val="555"/>
              </a:spcBef>
              <a:spcAft>
                <a:spcPts val="0"/>
              </a:spcAft>
              <a:buClr>
                <a:srgbClr val="911B21"/>
              </a:buClr>
              <a:buSzPts val="2400"/>
              <a:buNone/>
            </a:pPr>
            <a:r>
              <a:rPr b="1" lang="en-US" sz="2400">
                <a:solidFill>
                  <a:srgbClr val="911621"/>
                </a:solidFill>
                <a:latin typeface="Calibri"/>
                <a:ea typeface="Calibri"/>
                <a:cs typeface="Calibri"/>
                <a:sym typeface="Calibri"/>
              </a:rPr>
              <a:t>L</a:t>
            </a:r>
            <a:r>
              <a:rPr b="1" lang="en-US" sz="100">
                <a:solidFill>
                  <a:srgbClr val="911621"/>
                </a:solidFill>
                <a:latin typeface="Calibri"/>
                <a:ea typeface="Calibri"/>
                <a:cs typeface="Calibri"/>
                <a:sym typeface="Calibri"/>
              </a:rPr>
              <a:t> </a:t>
            </a:r>
            <a:r>
              <a:rPr b="1" lang="en-US" sz="2400">
                <a:solidFill>
                  <a:srgbClr val="911621"/>
                </a:solidFill>
                <a:latin typeface="Calibri"/>
                <a:ea typeface="Calibri"/>
                <a:cs typeface="Calibri"/>
                <a:sym typeface="Calibri"/>
              </a:rPr>
              <a:t>O 1 </a:t>
            </a:r>
            <a:r>
              <a:rPr lang="en-US" sz="2400">
                <a:latin typeface="Calibri"/>
                <a:ea typeface="Calibri"/>
                <a:cs typeface="Calibri"/>
                <a:sym typeface="Calibri"/>
              </a:rPr>
              <a:t>Identify </a:t>
            </a:r>
            <a:r>
              <a:rPr lang="en-US" sz="2400">
                <a:solidFill>
                  <a:srgbClr val="FF0000"/>
                </a:solidFill>
                <a:latin typeface="Calibri"/>
                <a:ea typeface="Calibri"/>
                <a:cs typeface="Calibri"/>
                <a:sym typeface="Calibri"/>
              </a:rPr>
              <a:t>the activities </a:t>
            </a:r>
            <a:r>
              <a:rPr lang="en-US" sz="2400">
                <a:latin typeface="Calibri"/>
                <a:ea typeface="Calibri"/>
                <a:cs typeface="Calibri"/>
                <a:sym typeface="Calibri"/>
              </a:rPr>
              <a:t>and users associated with accounting.</a:t>
            </a:r>
            <a:endParaRPr/>
          </a:p>
          <a:p>
            <a:pPr indent="-627063" lvl="0" marL="627063" rtl="0" algn="l">
              <a:lnSpc>
                <a:spcPct val="100000"/>
              </a:lnSpc>
              <a:spcBef>
                <a:spcPts val="555"/>
              </a:spcBef>
              <a:spcAft>
                <a:spcPts val="0"/>
              </a:spcAft>
              <a:buClr>
                <a:srgbClr val="911B21"/>
              </a:buClr>
              <a:buSzPts val="2400"/>
              <a:buNone/>
            </a:pPr>
            <a:r>
              <a:rPr b="1" lang="en-US" sz="2400">
                <a:solidFill>
                  <a:srgbClr val="911621"/>
                </a:solidFill>
                <a:latin typeface="Calibri"/>
                <a:ea typeface="Calibri"/>
                <a:cs typeface="Calibri"/>
                <a:sym typeface="Calibri"/>
              </a:rPr>
              <a:t>L</a:t>
            </a:r>
            <a:r>
              <a:rPr b="1" lang="en-US" sz="100">
                <a:solidFill>
                  <a:srgbClr val="911621"/>
                </a:solidFill>
                <a:latin typeface="Calibri"/>
                <a:ea typeface="Calibri"/>
                <a:cs typeface="Calibri"/>
                <a:sym typeface="Calibri"/>
              </a:rPr>
              <a:t> </a:t>
            </a:r>
            <a:r>
              <a:rPr b="1" lang="en-US" sz="2400">
                <a:solidFill>
                  <a:srgbClr val="911621"/>
                </a:solidFill>
                <a:latin typeface="Calibri"/>
                <a:ea typeface="Calibri"/>
                <a:cs typeface="Calibri"/>
                <a:sym typeface="Calibri"/>
              </a:rPr>
              <a:t>O 2 </a:t>
            </a:r>
            <a:r>
              <a:rPr lang="en-US" sz="2400">
                <a:latin typeface="Calibri"/>
                <a:ea typeface="Calibri"/>
                <a:cs typeface="Calibri"/>
                <a:sym typeface="Calibri"/>
              </a:rPr>
              <a:t>Explain the building blocks of accounting: ethics, principles, and assumptions.</a:t>
            </a:r>
            <a:endParaRPr/>
          </a:p>
          <a:p>
            <a:pPr indent="0" lvl="0" marL="0" rtl="0" algn="l">
              <a:lnSpc>
                <a:spcPct val="100000"/>
              </a:lnSpc>
              <a:spcBef>
                <a:spcPts val="555"/>
              </a:spcBef>
              <a:spcAft>
                <a:spcPts val="0"/>
              </a:spcAft>
              <a:buClr>
                <a:srgbClr val="911B21"/>
              </a:buClr>
              <a:buSzPts val="2400"/>
              <a:buNone/>
            </a:pPr>
            <a:r>
              <a:rPr b="1" lang="en-US" sz="2400">
                <a:solidFill>
                  <a:srgbClr val="911621"/>
                </a:solidFill>
                <a:latin typeface="Calibri"/>
                <a:ea typeface="Calibri"/>
                <a:cs typeface="Calibri"/>
                <a:sym typeface="Calibri"/>
              </a:rPr>
              <a:t>L</a:t>
            </a:r>
            <a:r>
              <a:rPr b="1" lang="en-US" sz="100">
                <a:solidFill>
                  <a:srgbClr val="911621"/>
                </a:solidFill>
                <a:latin typeface="Calibri"/>
                <a:ea typeface="Calibri"/>
                <a:cs typeface="Calibri"/>
                <a:sym typeface="Calibri"/>
              </a:rPr>
              <a:t> </a:t>
            </a:r>
            <a:r>
              <a:rPr b="1" lang="en-US" sz="2400">
                <a:solidFill>
                  <a:srgbClr val="911621"/>
                </a:solidFill>
                <a:latin typeface="Calibri"/>
                <a:ea typeface="Calibri"/>
                <a:cs typeface="Calibri"/>
                <a:sym typeface="Calibri"/>
              </a:rPr>
              <a:t>O 3 </a:t>
            </a:r>
            <a:r>
              <a:rPr lang="en-US" sz="2400">
                <a:latin typeface="Calibri"/>
                <a:ea typeface="Calibri"/>
                <a:cs typeface="Calibri"/>
                <a:sym typeface="Calibri"/>
              </a:rPr>
              <a:t>State the accounting equation and define its components.</a:t>
            </a:r>
            <a:endParaRPr/>
          </a:p>
          <a:p>
            <a:pPr indent="-627063" lvl="0" marL="627063" rtl="0" algn="l">
              <a:lnSpc>
                <a:spcPct val="100000"/>
              </a:lnSpc>
              <a:spcBef>
                <a:spcPts val="555"/>
              </a:spcBef>
              <a:spcAft>
                <a:spcPts val="0"/>
              </a:spcAft>
              <a:buClr>
                <a:srgbClr val="911B21"/>
              </a:buClr>
              <a:buSzPts val="2400"/>
              <a:buNone/>
            </a:pPr>
            <a:r>
              <a:rPr b="1" lang="en-US" sz="2400">
                <a:solidFill>
                  <a:srgbClr val="911621"/>
                </a:solidFill>
                <a:latin typeface="Calibri"/>
                <a:ea typeface="Calibri"/>
                <a:cs typeface="Calibri"/>
                <a:sym typeface="Calibri"/>
              </a:rPr>
              <a:t>L</a:t>
            </a:r>
            <a:r>
              <a:rPr b="1" lang="en-US" sz="100">
                <a:solidFill>
                  <a:srgbClr val="911621"/>
                </a:solidFill>
                <a:latin typeface="Calibri"/>
                <a:ea typeface="Calibri"/>
                <a:cs typeface="Calibri"/>
                <a:sym typeface="Calibri"/>
              </a:rPr>
              <a:t> </a:t>
            </a:r>
            <a:r>
              <a:rPr b="1" lang="en-US" sz="2400">
                <a:solidFill>
                  <a:srgbClr val="911621"/>
                </a:solidFill>
                <a:latin typeface="Calibri"/>
                <a:ea typeface="Calibri"/>
                <a:cs typeface="Calibri"/>
                <a:sym typeface="Calibri"/>
              </a:rPr>
              <a:t>O 4 </a:t>
            </a:r>
            <a:r>
              <a:rPr lang="en-US" sz="2400">
                <a:latin typeface="Calibri"/>
                <a:ea typeface="Calibri"/>
                <a:cs typeface="Calibri"/>
                <a:sym typeface="Calibri"/>
              </a:rPr>
              <a:t>Analyze the effects of business transactions on the accounting equation.</a:t>
            </a:r>
            <a:endParaRPr/>
          </a:p>
          <a:p>
            <a:pPr indent="-627063" lvl="0" marL="627063" rtl="0" algn="l">
              <a:lnSpc>
                <a:spcPct val="100000"/>
              </a:lnSpc>
              <a:spcBef>
                <a:spcPts val="555"/>
              </a:spcBef>
              <a:spcAft>
                <a:spcPts val="0"/>
              </a:spcAft>
              <a:buClr>
                <a:srgbClr val="911B21"/>
              </a:buClr>
              <a:buSzPts val="2400"/>
              <a:buNone/>
            </a:pPr>
            <a:r>
              <a:rPr b="1" lang="en-US" sz="2400">
                <a:solidFill>
                  <a:srgbClr val="911621"/>
                </a:solidFill>
                <a:latin typeface="Calibri"/>
                <a:ea typeface="Calibri"/>
                <a:cs typeface="Calibri"/>
                <a:sym typeface="Calibri"/>
              </a:rPr>
              <a:t>L</a:t>
            </a:r>
            <a:r>
              <a:rPr b="1" lang="en-US" sz="100">
                <a:solidFill>
                  <a:srgbClr val="911621"/>
                </a:solidFill>
                <a:latin typeface="Calibri"/>
                <a:ea typeface="Calibri"/>
                <a:cs typeface="Calibri"/>
                <a:sym typeface="Calibri"/>
              </a:rPr>
              <a:t> </a:t>
            </a:r>
            <a:r>
              <a:rPr b="1" lang="en-US" sz="2400">
                <a:solidFill>
                  <a:srgbClr val="911621"/>
                </a:solidFill>
                <a:latin typeface="Calibri"/>
                <a:ea typeface="Calibri"/>
                <a:cs typeface="Calibri"/>
                <a:sym typeface="Calibri"/>
              </a:rPr>
              <a:t>O 5 </a:t>
            </a:r>
            <a:r>
              <a:rPr lang="en-US" sz="2400">
                <a:latin typeface="Calibri"/>
                <a:ea typeface="Calibri"/>
                <a:cs typeface="Calibri"/>
                <a:sym typeface="Calibri"/>
              </a:rPr>
              <a:t>Describe the four financial statements and how they are prepared.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11111"/>
              <a:buFont typeface="Calibri"/>
              <a:buNone/>
            </a:pPr>
            <a:r>
              <a:rPr lang="en-US">
                <a:latin typeface="Calibri"/>
                <a:ea typeface="Calibri"/>
                <a:cs typeface="Calibri"/>
                <a:sym typeface="Calibri"/>
              </a:rPr>
              <a:t>DO IT! 2: Building Blocks of Accounting</a:t>
            </a:r>
            <a:br>
              <a:rPr lang="en-US">
                <a:latin typeface="Calibri"/>
                <a:ea typeface="Calibri"/>
                <a:cs typeface="Calibri"/>
                <a:sym typeface="Calibri"/>
              </a:rPr>
            </a:br>
            <a:r>
              <a:rPr lang="en-US" sz="3100">
                <a:latin typeface="Calibri"/>
                <a:ea typeface="Calibri"/>
                <a:cs typeface="Calibri"/>
                <a:sym typeface="Calibri"/>
              </a:rPr>
              <a:t>Questions 1-3</a:t>
            </a:r>
            <a:endParaRPr sz="3600">
              <a:latin typeface="Calibri"/>
              <a:ea typeface="Calibri"/>
              <a:cs typeface="Calibri"/>
              <a:sym typeface="Calibri"/>
            </a:endParaRPr>
          </a:p>
        </p:txBody>
      </p:sp>
      <p:sp>
        <p:nvSpPr>
          <p:cNvPr id="400" name="Google Shape;400;p30"/>
          <p:cNvSpPr txBox="1"/>
          <p:nvPr>
            <p:ph idx="1" type="body"/>
          </p:nvPr>
        </p:nvSpPr>
        <p:spPr>
          <a:xfrm>
            <a:off x="314326" y="1471276"/>
            <a:ext cx="8534400" cy="8122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Indicate whether each of the following statements presented below is </a:t>
            </a:r>
            <a:r>
              <a:rPr b="1" lang="en-US" sz="2400">
                <a:latin typeface="Calibri"/>
                <a:ea typeface="Calibri"/>
                <a:cs typeface="Calibri"/>
                <a:sym typeface="Calibri"/>
              </a:rPr>
              <a:t>true</a:t>
            </a:r>
            <a:r>
              <a:rPr lang="en-US" sz="2400">
                <a:latin typeface="Calibri"/>
                <a:ea typeface="Calibri"/>
                <a:cs typeface="Calibri"/>
                <a:sym typeface="Calibri"/>
              </a:rPr>
              <a:t> or </a:t>
            </a:r>
            <a:r>
              <a:rPr b="1" lang="en-US" sz="2400">
                <a:latin typeface="Calibri"/>
                <a:ea typeface="Calibri"/>
                <a:cs typeface="Calibri"/>
                <a:sym typeface="Calibri"/>
              </a:rPr>
              <a:t>false</a:t>
            </a:r>
            <a:r>
              <a:rPr lang="en-US" sz="2400">
                <a:latin typeface="Calibri"/>
                <a:ea typeface="Calibri"/>
                <a:cs typeface="Calibri"/>
                <a:sym typeface="Calibri"/>
              </a:rPr>
              <a:t>.</a:t>
            </a:r>
            <a:endParaRPr/>
          </a:p>
        </p:txBody>
      </p:sp>
      <p:sp>
        <p:nvSpPr>
          <p:cNvPr id="401" name="Google Shape;401;p30"/>
          <p:cNvSpPr txBox="1"/>
          <p:nvPr>
            <p:ph idx="2" type="body"/>
          </p:nvPr>
        </p:nvSpPr>
        <p:spPr>
          <a:xfrm>
            <a:off x="381000" y="2344444"/>
            <a:ext cx="6192078" cy="1132332"/>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rgbClr val="911B21"/>
              </a:buClr>
              <a:buSzPts val="2400"/>
              <a:buFont typeface="Arial"/>
              <a:buAutoNum type="arabicPeriod"/>
            </a:pPr>
            <a:r>
              <a:rPr lang="en-US" sz="2400">
                <a:latin typeface="Calibri"/>
                <a:ea typeface="Calibri"/>
                <a:cs typeface="Calibri"/>
                <a:sym typeface="Calibri"/>
              </a:rPr>
              <a:t>Congress passed the Sarbanes-Oxley Act to reduce unethical behavior and decrease the likelihood of future corporate scandals.</a:t>
            </a:r>
            <a:endParaRPr/>
          </a:p>
        </p:txBody>
      </p:sp>
      <p:sp>
        <p:nvSpPr>
          <p:cNvPr id="402" name="Google Shape;402;p30"/>
          <p:cNvSpPr txBox="1"/>
          <p:nvPr>
            <p:ph idx="3" type="body"/>
          </p:nvPr>
        </p:nvSpPr>
        <p:spPr>
          <a:xfrm>
            <a:off x="7431630" y="2483708"/>
            <a:ext cx="842930" cy="49212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Calibri"/>
                <a:ea typeface="Calibri"/>
                <a:cs typeface="Calibri"/>
                <a:sym typeface="Calibri"/>
              </a:rPr>
              <a:t>True</a:t>
            </a:r>
            <a:endParaRPr/>
          </a:p>
        </p:txBody>
      </p:sp>
      <p:sp>
        <p:nvSpPr>
          <p:cNvPr id="403" name="Google Shape;403;p30"/>
          <p:cNvSpPr txBox="1"/>
          <p:nvPr>
            <p:ph idx="4" type="body"/>
          </p:nvPr>
        </p:nvSpPr>
        <p:spPr>
          <a:xfrm>
            <a:off x="381000" y="3476776"/>
            <a:ext cx="6192078" cy="1093615"/>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rgbClr val="911B21"/>
              </a:buClr>
              <a:buSzPts val="2400"/>
              <a:buFont typeface="Arial"/>
              <a:buAutoNum type="arabicPeriod" startAt="2"/>
            </a:pPr>
            <a:r>
              <a:rPr lang="en-US" sz="2400">
                <a:latin typeface="Calibri"/>
                <a:ea typeface="Calibri"/>
                <a:cs typeface="Calibri"/>
                <a:sym typeface="Calibri"/>
              </a:rPr>
              <a:t>The primary accounting standard-setting body in the United States is the Financial Accounting Standards Board (</a:t>
            </a:r>
            <a:r>
              <a:rPr b="1" lang="en-US" sz="2400">
                <a:latin typeface="Calibri"/>
                <a:ea typeface="Calibri"/>
                <a:cs typeface="Calibri"/>
                <a:sym typeface="Calibri"/>
              </a:rPr>
              <a:t>F</a:t>
            </a:r>
            <a:r>
              <a:rPr b="1" lang="en-US" sz="100">
                <a:latin typeface="Calibri"/>
                <a:ea typeface="Calibri"/>
                <a:cs typeface="Calibri"/>
                <a:sym typeface="Calibri"/>
              </a:rPr>
              <a:t> </a:t>
            </a:r>
            <a:r>
              <a:rPr b="1" lang="en-US" sz="2400">
                <a:latin typeface="Calibri"/>
                <a:ea typeface="Calibri"/>
                <a:cs typeface="Calibri"/>
                <a:sym typeface="Calibri"/>
              </a:rPr>
              <a:t>A</a:t>
            </a:r>
            <a:r>
              <a:rPr b="1" lang="en-US" sz="100">
                <a:latin typeface="Calibri"/>
                <a:ea typeface="Calibri"/>
                <a:cs typeface="Calibri"/>
                <a:sym typeface="Calibri"/>
              </a:rPr>
              <a:t> </a:t>
            </a:r>
            <a:r>
              <a:rPr b="1" lang="en-US" sz="2400">
                <a:latin typeface="Calibri"/>
                <a:ea typeface="Calibri"/>
                <a:cs typeface="Calibri"/>
                <a:sym typeface="Calibri"/>
              </a:rPr>
              <a:t>S</a:t>
            </a:r>
            <a:r>
              <a:rPr b="1" lang="en-US" sz="100">
                <a:latin typeface="Calibri"/>
                <a:ea typeface="Calibri"/>
                <a:cs typeface="Calibri"/>
                <a:sym typeface="Calibri"/>
              </a:rPr>
              <a:t> </a:t>
            </a:r>
            <a:r>
              <a:rPr b="1" lang="en-US" sz="2400">
                <a:latin typeface="Calibri"/>
                <a:ea typeface="Calibri"/>
                <a:cs typeface="Calibri"/>
                <a:sym typeface="Calibri"/>
              </a:rPr>
              <a:t>B</a:t>
            </a:r>
            <a:r>
              <a:rPr lang="en-US" sz="2400">
                <a:latin typeface="Calibri"/>
                <a:ea typeface="Calibri"/>
                <a:cs typeface="Calibri"/>
                <a:sym typeface="Calibri"/>
              </a:rPr>
              <a:t>).</a:t>
            </a:r>
            <a:endParaRPr/>
          </a:p>
        </p:txBody>
      </p:sp>
      <p:sp>
        <p:nvSpPr>
          <p:cNvPr id="404" name="Google Shape;404;p30"/>
          <p:cNvSpPr txBox="1"/>
          <p:nvPr>
            <p:ph idx="5" type="body"/>
          </p:nvPr>
        </p:nvSpPr>
        <p:spPr>
          <a:xfrm>
            <a:off x="7431630" y="3631724"/>
            <a:ext cx="842930" cy="39185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Calibri"/>
                <a:ea typeface="Calibri"/>
                <a:cs typeface="Calibri"/>
                <a:sym typeface="Calibri"/>
              </a:rPr>
              <a:t>True</a:t>
            </a:r>
            <a:endParaRPr/>
          </a:p>
        </p:txBody>
      </p:sp>
      <p:sp>
        <p:nvSpPr>
          <p:cNvPr id="405" name="Google Shape;405;p30"/>
          <p:cNvSpPr txBox="1"/>
          <p:nvPr>
            <p:ph idx="6" type="body"/>
          </p:nvPr>
        </p:nvSpPr>
        <p:spPr>
          <a:xfrm>
            <a:off x="381000" y="4570391"/>
            <a:ext cx="6649995" cy="1580255"/>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rgbClr val="911B21"/>
              </a:buClr>
              <a:buSzPts val="2400"/>
              <a:buFont typeface="Arial"/>
              <a:buAutoNum type="arabicPeriod" startAt="3"/>
            </a:pPr>
            <a:r>
              <a:rPr lang="en-US" sz="2400">
                <a:latin typeface="Calibri"/>
                <a:ea typeface="Calibri"/>
                <a:cs typeface="Calibri"/>
                <a:sym typeface="Calibri"/>
              </a:rPr>
              <a:t>The historical cost principle dictates that companies record assets at their cost. In later periods, however, the fair value of the asset must be used if its fair value is higher than its cost.</a:t>
            </a:r>
            <a:endParaRPr sz="2400">
              <a:latin typeface="Calibri"/>
              <a:ea typeface="Calibri"/>
              <a:cs typeface="Calibri"/>
              <a:sym typeface="Calibri"/>
            </a:endParaRPr>
          </a:p>
        </p:txBody>
      </p:sp>
      <p:sp>
        <p:nvSpPr>
          <p:cNvPr id="406" name="Google Shape;406;p30"/>
          <p:cNvSpPr txBox="1"/>
          <p:nvPr>
            <p:ph idx="7" type="body"/>
          </p:nvPr>
        </p:nvSpPr>
        <p:spPr>
          <a:xfrm>
            <a:off x="7431630" y="4570391"/>
            <a:ext cx="842930" cy="48352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Calibri"/>
                <a:ea typeface="Calibri"/>
                <a:cs typeface="Calibri"/>
                <a:sym typeface="Calibri"/>
              </a:rPr>
              <a:t>False</a:t>
            </a:r>
            <a:endParaRPr/>
          </a:p>
        </p:txBody>
      </p:sp>
      <p:sp>
        <p:nvSpPr>
          <p:cNvPr id="407" name="Google Shape;407;p30"/>
          <p:cNvSpPr txBox="1"/>
          <p:nvPr>
            <p:ph idx="1"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a:t>
            </a:r>
            <a:r>
              <a:rPr b="0" i="0" lang="en-US" sz="1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O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1"/>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11111"/>
              <a:buFont typeface="Calibri"/>
              <a:buNone/>
            </a:pPr>
            <a:r>
              <a:rPr lang="en-US">
                <a:latin typeface="Calibri"/>
                <a:ea typeface="Calibri"/>
                <a:cs typeface="Calibri"/>
                <a:sym typeface="Calibri"/>
              </a:rPr>
              <a:t>DO IT! 2: Building Blocks of Accounting</a:t>
            </a:r>
            <a:br>
              <a:rPr lang="en-US">
                <a:latin typeface="Calibri"/>
                <a:ea typeface="Calibri"/>
                <a:cs typeface="Calibri"/>
                <a:sym typeface="Calibri"/>
              </a:rPr>
            </a:br>
            <a:r>
              <a:rPr lang="en-US" sz="3100">
                <a:latin typeface="Calibri"/>
                <a:ea typeface="Calibri"/>
                <a:cs typeface="Calibri"/>
                <a:sym typeface="Calibri"/>
              </a:rPr>
              <a:t>Questions 4-5</a:t>
            </a:r>
            <a:endParaRPr sz="3600">
              <a:latin typeface="Calibri"/>
              <a:ea typeface="Calibri"/>
              <a:cs typeface="Calibri"/>
              <a:sym typeface="Calibri"/>
            </a:endParaRPr>
          </a:p>
        </p:txBody>
      </p:sp>
      <p:sp>
        <p:nvSpPr>
          <p:cNvPr id="413" name="Google Shape;413;p31"/>
          <p:cNvSpPr txBox="1"/>
          <p:nvPr>
            <p:ph idx="1" type="body"/>
          </p:nvPr>
        </p:nvSpPr>
        <p:spPr>
          <a:xfrm>
            <a:off x="304800" y="1752600"/>
            <a:ext cx="8534400" cy="8122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Indicate whether each of the following statements presented below is </a:t>
            </a:r>
            <a:r>
              <a:rPr b="1" lang="en-US" sz="2400">
                <a:latin typeface="Calibri"/>
                <a:ea typeface="Calibri"/>
                <a:cs typeface="Calibri"/>
                <a:sym typeface="Calibri"/>
              </a:rPr>
              <a:t>true</a:t>
            </a:r>
            <a:r>
              <a:rPr lang="en-US" sz="2400">
                <a:latin typeface="Calibri"/>
                <a:ea typeface="Calibri"/>
                <a:cs typeface="Calibri"/>
                <a:sym typeface="Calibri"/>
              </a:rPr>
              <a:t> or </a:t>
            </a:r>
            <a:r>
              <a:rPr b="1" lang="en-US" sz="2400">
                <a:latin typeface="Calibri"/>
                <a:ea typeface="Calibri"/>
                <a:cs typeface="Calibri"/>
                <a:sym typeface="Calibri"/>
              </a:rPr>
              <a:t>false</a:t>
            </a:r>
            <a:r>
              <a:rPr lang="en-US" sz="2400">
                <a:latin typeface="Calibri"/>
                <a:ea typeface="Calibri"/>
                <a:cs typeface="Calibri"/>
                <a:sym typeface="Calibri"/>
              </a:rPr>
              <a:t>.</a:t>
            </a:r>
            <a:endParaRPr/>
          </a:p>
        </p:txBody>
      </p:sp>
      <p:sp>
        <p:nvSpPr>
          <p:cNvPr id="414" name="Google Shape;414;p31"/>
          <p:cNvSpPr txBox="1"/>
          <p:nvPr>
            <p:ph idx="2" type="body"/>
          </p:nvPr>
        </p:nvSpPr>
        <p:spPr>
          <a:xfrm>
            <a:off x="381001" y="2625452"/>
            <a:ext cx="6192078" cy="1132332"/>
          </a:xfrm>
          <a:prstGeom prst="rect">
            <a:avLst/>
          </a:prstGeom>
          <a:noFill/>
          <a:ln>
            <a:noFill/>
          </a:ln>
        </p:spPr>
        <p:txBody>
          <a:bodyPr anchorCtr="0" anchor="t" bIns="45700" lIns="91425" spcFirstLastPara="1" rIns="91425" wrap="square" tIns="45700">
            <a:noAutofit/>
          </a:bodyPr>
          <a:lstStyle/>
          <a:p>
            <a:pPr indent="-402336" lvl="0" marL="402336" rtl="0" algn="l">
              <a:lnSpc>
                <a:spcPct val="90000"/>
              </a:lnSpc>
              <a:spcBef>
                <a:spcPts val="0"/>
              </a:spcBef>
              <a:spcAft>
                <a:spcPts val="0"/>
              </a:spcAft>
              <a:buClr>
                <a:srgbClr val="911B21"/>
              </a:buClr>
              <a:buSzPts val="2400"/>
              <a:buFont typeface="Arial"/>
              <a:buAutoNum type="arabicPeriod" startAt="4"/>
            </a:pPr>
            <a:r>
              <a:rPr lang="en-US" sz="2400">
                <a:latin typeface="Calibri"/>
                <a:ea typeface="Calibri"/>
                <a:cs typeface="Calibri"/>
                <a:sym typeface="Calibri"/>
              </a:rPr>
              <a:t>Relevance means that financial information matches what really happened; the information is factual.</a:t>
            </a:r>
            <a:endParaRPr/>
          </a:p>
        </p:txBody>
      </p:sp>
      <p:sp>
        <p:nvSpPr>
          <p:cNvPr id="415" name="Google Shape;415;p31"/>
          <p:cNvSpPr txBox="1"/>
          <p:nvPr>
            <p:ph idx="3" type="body"/>
          </p:nvPr>
        </p:nvSpPr>
        <p:spPr>
          <a:xfrm>
            <a:off x="7431630" y="2805884"/>
            <a:ext cx="847284" cy="40041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Calibri"/>
                <a:ea typeface="Calibri"/>
                <a:cs typeface="Calibri"/>
                <a:sym typeface="Calibri"/>
              </a:rPr>
              <a:t>False</a:t>
            </a:r>
            <a:endParaRPr/>
          </a:p>
        </p:txBody>
      </p:sp>
      <p:sp>
        <p:nvSpPr>
          <p:cNvPr id="416" name="Google Shape;416;p31"/>
          <p:cNvSpPr txBox="1"/>
          <p:nvPr>
            <p:ph idx="4" type="body"/>
          </p:nvPr>
        </p:nvSpPr>
        <p:spPr>
          <a:xfrm>
            <a:off x="381001" y="3707263"/>
            <a:ext cx="6192078" cy="1442253"/>
          </a:xfrm>
          <a:prstGeom prst="rect">
            <a:avLst/>
          </a:prstGeom>
          <a:noFill/>
          <a:ln>
            <a:noFill/>
          </a:ln>
        </p:spPr>
        <p:txBody>
          <a:bodyPr anchorCtr="0" anchor="t" bIns="45700" lIns="91425" spcFirstLastPara="1" rIns="91425" wrap="square" tIns="45700">
            <a:noAutofit/>
          </a:bodyPr>
          <a:lstStyle/>
          <a:p>
            <a:pPr indent="-403200" lvl="0" marL="403200" rtl="0" algn="l">
              <a:lnSpc>
                <a:spcPct val="90000"/>
              </a:lnSpc>
              <a:spcBef>
                <a:spcPts val="0"/>
              </a:spcBef>
              <a:spcAft>
                <a:spcPts val="0"/>
              </a:spcAft>
              <a:buClr>
                <a:srgbClr val="911B21"/>
              </a:buClr>
              <a:buSzPts val="2400"/>
              <a:buFont typeface="Arial"/>
              <a:buAutoNum type="arabicPeriod" startAt="5"/>
            </a:pPr>
            <a:r>
              <a:rPr lang="en-US" sz="2400">
                <a:latin typeface="Calibri"/>
                <a:ea typeface="Calibri"/>
                <a:cs typeface="Calibri"/>
                <a:sym typeface="Calibri"/>
              </a:rPr>
              <a:t>A business owner’s personal expenses must be separated from expenses of the business to comply with accounting’s economic entity assumption.</a:t>
            </a:r>
            <a:endParaRPr sz="2400">
              <a:latin typeface="Calibri"/>
              <a:ea typeface="Calibri"/>
              <a:cs typeface="Calibri"/>
              <a:sym typeface="Calibri"/>
            </a:endParaRPr>
          </a:p>
        </p:txBody>
      </p:sp>
      <p:sp>
        <p:nvSpPr>
          <p:cNvPr id="417" name="Google Shape;417;p31"/>
          <p:cNvSpPr txBox="1"/>
          <p:nvPr>
            <p:ph idx="5" type="body"/>
          </p:nvPr>
        </p:nvSpPr>
        <p:spPr>
          <a:xfrm>
            <a:off x="7431630" y="4082923"/>
            <a:ext cx="842930" cy="39185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Calibri"/>
                <a:ea typeface="Calibri"/>
                <a:cs typeface="Calibri"/>
                <a:sym typeface="Calibri"/>
              </a:rPr>
              <a:t>True</a:t>
            </a:r>
            <a:endParaRPr/>
          </a:p>
        </p:txBody>
      </p:sp>
      <p:sp>
        <p:nvSpPr>
          <p:cNvPr id="418" name="Google Shape;418;p31"/>
          <p:cNvSpPr txBox="1"/>
          <p:nvPr>
            <p:ph idx="1"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a:t>
            </a:r>
            <a:r>
              <a:rPr b="0" i="0" lang="en-US" sz="1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O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2"/>
          <p:cNvSpPr txBox="1"/>
          <p:nvPr>
            <p:ph type="title"/>
          </p:nvPr>
        </p:nvSpPr>
        <p:spPr>
          <a:xfrm>
            <a:off x="0" y="457200"/>
            <a:ext cx="9144000" cy="975360"/>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2800"/>
              <a:buFont typeface="Calibri"/>
              <a:buNone/>
            </a:pPr>
            <a:r>
              <a:rPr lang="en-US" sz="2800">
                <a:solidFill>
                  <a:srgbClr val="911621"/>
                </a:solidFill>
                <a:latin typeface="Calibri"/>
                <a:ea typeface="Calibri"/>
                <a:cs typeface="Calibri"/>
                <a:sym typeface="Calibri"/>
              </a:rPr>
              <a:t>LEARNING OBJECTIVE 3</a:t>
            </a:r>
            <a:br>
              <a:rPr lang="en-US" sz="2800">
                <a:solidFill>
                  <a:srgbClr val="911621"/>
                </a:solidFill>
                <a:latin typeface="Calibri"/>
                <a:ea typeface="Calibri"/>
                <a:cs typeface="Calibri"/>
                <a:sym typeface="Calibri"/>
              </a:rPr>
            </a:br>
            <a:r>
              <a:rPr lang="en-US" sz="2800">
                <a:solidFill>
                  <a:schemeClr val="dk1"/>
                </a:solidFill>
                <a:latin typeface="Calibri"/>
                <a:ea typeface="Calibri"/>
                <a:cs typeface="Calibri"/>
                <a:sym typeface="Calibri"/>
              </a:rPr>
              <a:t>State the Accounting Equation, and Define its Components</a:t>
            </a:r>
            <a:endParaRPr sz="2800">
              <a:solidFill>
                <a:schemeClr val="dk1"/>
              </a:solidFill>
              <a:latin typeface="Calibri"/>
              <a:ea typeface="Calibri"/>
              <a:cs typeface="Calibri"/>
              <a:sym typeface="Calibri"/>
            </a:endParaRPr>
          </a:p>
        </p:txBody>
      </p:sp>
      <p:sp>
        <p:nvSpPr>
          <p:cNvPr id="425" name="Google Shape;425;p32"/>
          <p:cNvSpPr txBox="1"/>
          <p:nvPr>
            <p:ph idx="1" type="body"/>
          </p:nvPr>
        </p:nvSpPr>
        <p:spPr>
          <a:xfrm>
            <a:off x="304800" y="1244302"/>
            <a:ext cx="8534400" cy="48158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sz="2800">
                <a:solidFill>
                  <a:srgbClr val="FF0000"/>
                </a:solidFill>
                <a:latin typeface="Calibri"/>
                <a:ea typeface="Calibri"/>
                <a:cs typeface="Calibri"/>
                <a:sym typeface="Calibri"/>
              </a:rPr>
              <a:t>Luca Pacioli - 1494</a:t>
            </a:r>
            <a:endParaRPr/>
          </a:p>
          <a:p>
            <a:pPr indent="0" lvl="0" marL="0" rtl="0" algn="l">
              <a:lnSpc>
                <a:spcPct val="100000"/>
              </a:lnSpc>
              <a:spcBef>
                <a:spcPts val="0"/>
              </a:spcBef>
              <a:spcAft>
                <a:spcPts val="0"/>
              </a:spcAft>
              <a:buSzPts val="2800"/>
              <a:buNone/>
            </a:pPr>
            <a:r>
              <a:rPr lang="en-US" sz="2800">
                <a:solidFill>
                  <a:srgbClr val="FF0000"/>
                </a:solidFill>
                <a:latin typeface="Calibri"/>
                <a:ea typeface="Calibri"/>
                <a:cs typeface="Calibri"/>
                <a:sym typeface="Calibri"/>
              </a:rPr>
              <a:t>Assets </a:t>
            </a:r>
            <a:r>
              <a:rPr b="1" lang="en-US" sz="2800">
                <a:latin typeface="Calibri"/>
                <a:ea typeface="Calibri"/>
                <a:cs typeface="Calibri"/>
                <a:sym typeface="Calibri"/>
              </a:rPr>
              <a:t>=</a:t>
            </a:r>
            <a:r>
              <a:rPr lang="en-US" sz="2800">
                <a:solidFill>
                  <a:srgbClr val="FF0000"/>
                </a:solidFill>
                <a:latin typeface="Calibri"/>
                <a:ea typeface="Calibri"/>
                <a:cs typeface="Calibri"/>
                <a:sym typeface="Calibri"/>
              </a:rPr>
              <a:t> obligation</a:t>
            </a:r>
            <a:endParaRPr sz="2800">
              <a:latin typeface="Calibri"/>
              <a:ea typeface="Calibri"/>
              <a:cs typeface="Calibri"/>
              <a:sym typeface="Calibri"/>
            </a:endParaRPr>
          </a:p>
          <a:p>
            <a:pPr indent="0" lvl="0" marL="0" rtl="0" algn="l">
              <a:lnSpc>
                <a:spcPct val="100000"/>
              </a:lnSpc>
              <a:spcBef>
                <a:spcPts val="0"/>
              </a:spcBef>
              <a:spcAft>
                <a:spcPts val="0"/>
              </a:spcAft>
              <a:buSzPts val="2800"/>
              <a:buNone/>
            </a:pPr>
            <a:r>
              <a:rPr lang="en-US" sz="2800" u="sng">
                <a:solidFill>
                  <a:srgbClr val="FF0000"/>
                </a:solidFill>
                <a:latin typeface="Calibri"/>
                <a:ea typeface="Calibri"/>
                <a:cs typeface="Calibri"/>
                <a:sym typeface="Calibri"/>
              </a:rPr>
              <a:t>Assets </a:t>
            </a:r>
            <a:r>
              <a:rPr b="1" lang="en-US" sz="2800" u="sng">
                <a:latin typeface="Calibri"/>
                <a:ea typeface="Calibri"/>
                <a:cs typeface="Calibri"/>
                <a:sym typeface="Calibri"/>
              </a:rPr>
              <a:t>=</a:t>
            </a:r>
            <a:r>
              <a:rPr lang="en-US" sz="2800" u="sng">
                <a:solidFill>
                  <a:srgbClr val="FF0000"/>
                </a:solidFill>
                <a:latin typeface="Calibri"/>
                <a:ea typeface="Calibri"/>
                <a:cs typeface="Calibri"/>
                <a:sym typeface="Calibri"/>
              </a:rPr>
              <a:t> </a:t>
            </a:r>
            <a:r>
              <a:rPr lang="en-US" sz="2800" u="sng">
                <a:latin typeface="Calibri"/>
                <a:ea typeface="Calibri"/>
                <a:cs typeface="Calibri"/>
                <a:sym typeface="Calibri"/>
              </a:rPr>
              <a:t>Liabilities </a:t>
            </a:r>
            <a:r>
              <a:rPr lang="en-US" sz="2800" u="sng">
                <a:solidFill>
                  <a:srgbClr val="FF0000"/>
                </a:solidFill>
                <a:latin typeface="Calibri"/>
                <a:ea typeface="Calibri"/>
                <a:cs typeface="Calibri"/>
                <a:sym typeface="Calibri"/>
              </a:rPr>
              <a:t>+</a:t>
            </a:r>
            <a:r>
              <a:rPr lang="en-US" sz="2800" u="sng">
                <a:latin typeface="Calibri"/>
                <a:ea typeface="Calibri"/>
                <a:cs typeface="Calibri"/>
                <a:sym typeface="Calibri"/>
              </a:rPr>
              <a:t> Stockholders’ Equity</a:t>
            </a:r>
            <a:endParaRPr/>
          </a:p>
          <a:p>
            <a:pPr indent="0" lvl="0" marL="0" rtl="0" algn="l">
              <a:lnSpc>
                <a:spcPct val="100000"/>
              </a:lnSpc>
              <a:spcBef>
                <a:spcPts val="0"/>
              </a:spcBef>
              <a:spcAft>
                <a:spcPts val="0"/>
              </a:spcAft>
              <a:buClr>
                <a:srgbClr val="800000"/>
              </a:buClr>
              <a:buSzPts val="2240"/>
              <a:buNone/>
            </a:pPr>
            <a:r>
              <a:rPr b="1" lang="en-US" sz="2800">
                <a:latin typeface="Calibri"/>
                <a:ea typeface="Calibri"/>
                <a:cs typeface="Calibri"/>
                <a:sym typeface="Calibri"/>
              </a:rPr>
              <a:t>Basic Accounting Equation</a:t>
            </a:r>
            <a:endParaRPr/>
          </a:p>
          <a:p>
            <a:pPr indent="-291600" lvl="0" marL="291600" rtl="0" algn="l">
              <a:lnSpc>
                <a:spcPct val="100000"/>
              </a:lnSpc>
              <a:spcBef>
                <a:spcPts val="0"/>
              </a:spcBef>
              <a:spcAft>
                <a:spcPts val="0"/>
              </a:spcAft>
              <a:buClr>
                <a:srgbClr val="911B21"/>
              </a:buClr>
              <a:buSzPts val="2800"/>
              <a:buChar char="•"/>
            </a:pPr>
            <a:r>
              <a:rPr lang="en-US" sz="2800">
                <a:latin typeface="Calibri"/>
                <a:ea typeface="Calibri"/>
                <a:cs typeface="Calibri"/>
                <a:sym typeface="Calibri"/>
              </a:rPr>
              <a:t>Provides the </a:t>
            </a:r>
            <a:r>
              <a:rPr b="1" lang="en-US" sz="2800">
                <a:latin typeface="Calibri"/>
                <a:ea typeface="Calibri"/>
                <a:cs typeface="Calibri"/>
                <a:sym typeface="Calibri"/>
              </a:rPr>
              <a:t>underlying framework </a:t>
            </a:r>
            <a:r>
              <a:rPr lang="en-US" sz="2800">
                <a:latin typeface="Calibri"/>
                <a:ea typeface="Calibri"/>
                <a:cs typeface="Calibri"/>
                <a:sym typeface="Calibri"/>
              </a:rPr>
              <a:t>for recording and summarizing economic events.</a:t>
            </a:r>
            <a:endParaRPr/>
          </a:p>
          <a:p>
            <a:pPr indent="-291600" lvl="0" marL="291600" rtl="0" algn="l">
              <a:lnSpc>
                <a:spcPct val="100000"/>
              </a:lnSpc>
              <a:spcBef>
                <a:spcPts val="0"/>
              </a:spcBef>
              <a:spcAft>
                <a:spcPts val="0"/>
              </a:spcAft>
              <a:buClr>
                <a:srgbClr val="911B21"/>
              </a:buClr>
              <a:buSzPts val="2800"/>
              <a:buChar char="•"/>
            </a:pPr>
            <a:r>
              <a:rPr lang="en-US" sz="2800">
                <a:latin typeface="Calibri"/>
                <a:ea typeface="Calibri"/>
                <a:cs typeface="Calibri"/>
                <a:sym typeface="Calibri"/>
              </a:rPr>
              <a:t>Assets must equal the sum of liabilities and stockholders’ equity.</a:t>
            </a:r>
            <a:endParaRPr/>
          </a:p>
          <a:p>
            <a:pPr indent="-291600" lvl="0" marL="291600" rtl="0" algn="l">
              <a:lnSpc>
                <a:spcPct val="100000"/>
              </a:lnSpc>
              <a:spcBef>
                <a:spcPts val="0"/>
              </a:spcBef>
              <a:spcAft>
                <a:spcPts val="0"/>
              </a:spcAft>
              <a:buClr>
                <a:srgbClr val="911B21"/>
              </a:buClr>
              <a:buSzPts val="2800"/>
              <a:buChar char="•"/>
            </a:pPr>
            <a:r>
              <a:rPr lang="en-US" sz="2800">
                <a:latin typeface="Calibri"/>
                <a:ea typeface="Calibri"/>
                <a:cs typeface="Calibri"/>
                <a:sym typeface="Calibri"/>
              </a:rPr>
              <a:t>If a business is liquidated, claims of creditors (liabilities) must be paid before ownership claims (stockholders’ equity).</a:t>
            </a:r>
            <a:endParaRPr/>
          </a:p>
        </p:txBody>
      </p:sp>
      <p:sp>
        <p:nvSpPr>
          <p:cNvPr id="426" name="Google Shape;426;p32"/>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200"/>
              <a:buFont typeface="Calibri"/>
              <a:buNone/>
            </a:pPr>
            <a:r>
              <a:rPr lang="en-US" sz="3200">
                <a:latin typeface="Calibri"/>
                <a:ea typeface="Calibri"/>
                <a:cs typeface="Calibri"/>
                <a:sym typeface="Calibri"/>
              </a:rPr>
              <a:t>Basic Accounting Equation</a:t>
            </a:r>
            <a:br>
              <a:rPr lang="en-US" sz="3200">
                <a:latin typeface="Calibri"/>
                <a:ea typeface="Calibri"/>
                <a:cs typeface="Calibri"/>
                <a:sym typeface="Calibri"/>
              </a:rPr>
            </a:br>
            <a:r>
              <a:rPr lang="en-US" sz="2800">
                <a:latin typeface="Calibri"/>
                <a:ea typeface="Calibri"/>
                <a:cs typeface="Calibri"/>
                <a:sym typeface="Calibri"/>
              </a:rPr>
              <a:t>Assets</a:t>
            </a:r>
            <a:endParaRPr>
              <a:latin typeface="Calibri"/>
              <a:ea typeface="Calibri"/>
              <a:cs typeface="Calibri"/>
              <a:sym typeface="Calibri"/>
            </a:endParaRPr>
          </a:p>
        </p:txBody>
      </p:sp>
      <p:sp>
        <p:nvSpPr>
          <p:cNvPr id="432" name="Google Shape;432;p33"/>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sz="2800">
                <a:latin typeface="Calibri"/>
                <a:ea typeface="Calibri"/>
                <a:cs typeface="Calibri"/>
                <a:sym typeface="Calibri"/>
              </a:rPr>
              <a:t>Assets </a:t>
            </a:r>
            <a:r>
              <a:rPr b="1" lang="en-US" sz="2800">
                <a:latin typeface="Calibri"/>
                <a:ea typeface="Calibri"/>
                <a:cs typeface="Calibri"/>
                <a:sym typeface="Calibri"/>
              </a:rPr>
              <a:t>= Liabilities + Stockholders’ Equity</a:t>
            </a:r>
            <a:endParaRPr/>
          </a:p>
          <a:p>
            <a:pPr indent="0" lvl="0" marL="0" rtl="0" algn="l">
              <a:lnSpc>
                <a:spcPct val="100000"/>
              </a:lnSpc>
              <a:spcBef>
                <a:spcPts val="624"/>
              </a:spcBef>
              <a:spcAft>
                <a:spcPts val="0"/>
              </a:spcAft>
              <a:buSzPts val="2800"/>
              <a:buNone/>
            </a:pPr>
            <a:r>
              <a:rPr b="1" lang="en-US" sz="2800">
                <a:solidFill>
                  <a:srgbClr val="FF0000"/>
                </a:solidFill>
                <a:latin typeface="Calibri"/>
                <a:ea typeface="Calibri"/>
                <a:cs typeface="Calibri"/>
                <a:sym typeface="Calibri"/>
              </a:rPr>
              <a:t>Assets</a:t>
            </a:r>
            <a:endParaRPr/>
          </a:p>
          <a:p>
            <a:pPr indent="-291600" lvl="0" marL="291600" rtl="0" algn="l">
              <a:lnSpc>
                <a:spcPct val="100000"/>
              </a:lnSpc>
              <a:spcBef>
                <a:spcPts val="624"/>
              </a:spcBef>
              <a:spcAft>
                <a:spcPts val="0"/>
              </a:spcAft>
              <a:buClr>
                <a:srgbClr val="911B21"/>
              </a:buClr>
              <a:buSzPts val="2800"/>
              <a:buChar char="•"/>
            </a:pPr>
            <a:r>
              <a:rPr lang="en-US" sz="2800">
                <a:latin typeface="Calibri"/>
                <a:ea typeface="Calibri"/>
                <a:cs typeface="Calibri"/>
                <a:sym typeface="Calibri"/>
              </a:rPr>
              <a:t>Resources a business owns.</a:t>
            </a:r>
            <a:endParaRPr/>
          </a:p>
          <a:p>
            <a:pPr indent="-291600" lvl="0" marL="291600" rtl="0" algn="l">
              <a:lnSpc>
                <a:spcPct val="100000"/>
              </a:lnSpc>
              <a:spcBef>
                <a:spcPts val="624"/>
              </a:spcBef>
              <a:spcAft>
                <a:spcPts val="0"/>
              </a:spcAft>
              <a:buClr>
                <a:srgbClr val="911B21"/>
              </a:buClr>
              <a:buSzPts val="2800"/>
              <a:buChar char="•"/>
            </a:pPr>
            <a:r>
              <a:rPr lang="en-US" sz="2800">
                <a:latin typeface="Calibri"/>
                <a:ea typeface="Calibri"/>
                <a:cs typeface="Calibri"/>
                <a:sym typeface="Calibri"/>
              </a:rPr>
              <a:t>Provide future services or benefits.</a:t>
            </a:r>
            <a:endParaRPr/>
          </a:p>
          <a:p>
            <a:pPr indent="-291600" lvl="0" marL="291600" rtl="0" algn="l">
              <a:lnSpc>
                <a:spcPct val="100000"/>
              </a:lnSpc>
              <a:spcBef>
                <a:spcPts val="624"/>
              </a:spcBef>
              <a:spcAft>
                <a:spcPts val="0"/>
              </a:spcAft>
              <a:buClr>
                <a:srgbClr val="911B21"/>
              </a:buClr>
              <a:buSzPts val="2800"/>
              <a:buChar char="•"/>
            </a:pPr>
            <a:r>
              <a:rPr lang="en-US" sz="2800">
                <a:latin typeface="Calibri"/>
                <a:ea typeface="Calibri"/>
                <a:cs typeface="Calibri"/>
                <a:sym typeface="Calibri"/>
              </a:rPr>
              <a:t>Cash, Supplies, Equipment, etc.</a:t>
            </a:r>
            <a:endParaRPr/>
          </a:p>
        </p:txBody>
      </p:sp>
      <p:sp>
        <p:nvSpPr>
          <p:cNvPr id="433" name="Google Shape;433;p33"/>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200"/>
              <a:buFont typeface="Calibri"/>
              <a:buNone/>
            </a:pPr>
            <a:r>
              <a:rPr lang="en-US" sz="3200">
                <a:latin typeface="Calibri"/>
                <a:ea typeface="Calibri"/>
                <a:cs typeface="Calibri"/>
                <a:sym typeface="Calibri"/>
              </a:rPr>
              <a:t>Basic Accounting Equation</a:t>
            </a:r>
            <a:br>
              <a:rPr lang="en-US" sz="3200">
                <a:latin typeface="Calibri"/>
                <a:ea typeface="Calibri"/>
                <a:cs typeface="Calibri"/>
                <a:sym typeface="Calibri"/>
              </a:rPr>
            </a:br>
            <a:r>
              <a:rPr lang="en-US" sz="2800">
                <a:latin typeface="Calibri"/>
                <a:ea typeface="Calibri"/>
                <a:cs typeface="Calibri"/>
                <a:sym typeface="Calibri"/>
              </a:rPr>
              <a:t>Liabilities</a:t>
            </a:r>
            <a:endParaRPr>
              <a:latin typeface="Calibri"/>
              <a:ea typeface="Calibri"/>
              <a:cs typeface="Calibri"/>
              <a:sym typeface="Calibri"/>
            </a:endParaRPr>
          </a:p>
        </p:txBody>
      </p:sp>
      <p:sp>
        <p:nvSpPr>
          <p:cNvPr id="439" name="Google Shape;439;p34"/>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b="1" lang="en-US" sz="2800">
                <a:latin typeface="Calibri"/>
                <a:ea typeface="Calibri"/>
                <a:cs typeface="Calibri"/>
                <a:sym typeface="Calibri"/>
              </a:rPr>
              <a:t>Assets</a:t>
            </a:r>
            <a:r>
              <a:rPr lang="en-US" sz="2800">
                <a:latin typeface="Calibri"/>
                <a:ea typeface="Calibri"/>
                <a:cs typeface="Calibri"/>
                <a:sym typeface="Calibri"/>
              </a:rPr>
              <a:t> </a:t>
            </a:r>
            <a:r>
              <a:rPr b="1" lang="en-US" sz="2800">
                <a:latin typeface="Calibri"/>
                <a:ea typeface="Calibri"/>
                <a:cs typeface="Calibri"/>
                <a:sym typeface="Calibri"/>
              </a:rPr>
              <a:t>= </a:t>
            </a:r>
            <a:r>
              <a:rPr lang="en-US" sz="2800">
                <a:latin typeface="Calibri"/>
                <a:ea typeface="Calibri"/>
                <a:cs typeface="Calibri"/>
                <a:sym typeface="Calibri"/>
              </a:rPr>
              <a:t>Liabilities</a:t>
            </a:r>
            <a:r>
              <a:rPr b="1" lang="en-US" sz="2800">
                <a:latin typeface="Calibri"/>
                <a:ea typeface="Calibri"/>
                <a:cs typeface="Calibri"/>
                <a:sym typeface="Calibri"/>
              </a:rPr>
              <a:t> + Stockholders’ Equity</a:t>
            </a:r>
            <a:endParaRPr/>
          </a:p>
          <a:p>
            <a:pPr indent="0" lvl="0" marL="0" rtl="0" algn="l">
              <a:lnSpc>
                <a:spcPct val="100000"/>
              </a:lnSpc>
              <a:spcBef>
                <a:spcPts val="624"/>
              </a:spcBef>
              <a:spcAft>
                <a:spcPts val="0"/>
              </a:spcAft>
              <a:buSzPts val="2800"/>
              <a:buNone/>
            </a:pPr>
            <a:r>
              <a:rPr b="1" lang="en-US" sz="2800">
                <a:solidFill>
                  <a:srgbClr val="FF0000"/>
                </a:solidFill>
                <a:latin typeface="Calibri"/>
                <a:ea typeface="Calibri"/>
                <a:cs typeface="Calibri"/>
                <a:sym typeface="Calibri"/>
              </a:rPr>
              <a:t>Liabilities</a:t>
            </a:r>
            <a:endParaRPr/>
          </a:p>
          <a:p>
            <a:pPr indent="-406405" lvl="0" marL="406405" rtl="0" algn="l">
              <a:lnSpc>
                <a:spcPct val="100000"/>
              </a:lnSpc>
              <a:spcBef>
                <a:spcPts val="624"/>
              </a:spcBef>
              <a:spcAft>
                <a:spcPts val="0"/>
              </a:spcAft>
              <a:buClr>
                <a:srgbClr val="911B21"/>
              </a:buClr>
              <a:buSzPts val="2800"/>
              <a:buChar char="•"/>
            </a:pPr>
            <a:r>
              <a:rPr lang="en-US" sz="2800">
                <a:latin typeface="Calibri"/>
                <a:ea typeface="Calibri"/>
                <a:cs typeface="Calibri"/>
                <a:sym typeface="Calibri"/>
              </a:rPr>
              <a:t>Claims against assets (debts and obligations).</a:t>
            </a:r>
            <a:endParaRPr/>
          </a:p>
          <a:p>
            <a:pPr indent="-406405" lvl="0" marL="406405" rtl="0" algn="l">
              <a:lnSpc>
                <a:spcPct val="100000"/>
              </a:lnSpc>
              <a:spcBef>
                <a:spcPts val="624"/>
              </a:spcBef>
              <a:spcAft>
                <a:spcPts val="0"/>
              </a:spcAft>
              <a:buClr>
                <a:srgbClr val="911B21"/>
              </a:buClr>
              <a:buSzPts val="2800"/>
              <a:buChar char="•"/>
            </a:pPr>
            <a:r>
              <a:rPr lang="en-US" sz="2800">
                <a:latin typeface="Calibri"/>
                <a:ea typeface="Calibri"/>
                <a:cs typeface="Calibri"/>
                <a:sym typeface="Calibri"/>
              </a:rPr>
              <a:t>Creditors (party to whom money is owed).</a:t>
            </a:r>
            <a:endParaRPr/>
          </a:p>
          <a:p>
            <a:pPr indent="-406405" lvl="0" marL="406405" rtl="0" algn="l">
              <a:lnSpc>
                <a:spcPct val="100000"/>
              </a:lnSpc>
              <a:spcBef>
                <a:spcPts val="624"/>
              </a:spcBef>
              <a:spcAft>
                <a:spcPts val="0"/>
              </a:spcAft>
              <a:buClr>
                <a:srgbClr val="911B21"/>
              </a:buClr>
              <a:buSzPts val="2800"/>
              <a:buChar char="•"/>
            </a:pPr>
            <a:r>
              <a:rPr lang="en-US" sz="2800">
                <a:latin typeface="Calibri"/>
                <a:ea typeface="Calibri"/>
                <a:cs typeface="Calibri"/>
                <a:sym typeface="Calibri"/>
              </a:rPr>
              <a:t>Accounts payable, notes payable, salaries and wages payable, sales and real estate taxes payable, etc.</a:t>
            </a:r>
            <a:endParaRPr/>
          </a:p>
        </p:txBody>
      </p:sp>
      <p:sp>
        <p:nvSpPr>
          <p:cNvPr id="440" name="Google Shape;440;p34"/>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200"/>
              <a:buFont typeface="Calibri"/>
              <a:buNone/>
            </a:pPr>
            <a:r>
              <a:rPr lang="en-US" sz="3200">
                <a:latin typeface="Calibri"/>
                <a:ea typeface="Calibri"/>
                <a:cs typeface="Calibri"/>
                <a:sym typeface="Calibri"/>
              </a:rPr>
              <a:t>Basic Accounting Equation</a:t>
            </a:r>
            <a:br>
              <a:rPr lang="en-US" sz="3200">
                <a:latin typeface="Calibri"/>
                <a:ea typeface="Calibri"/>
                <a:cs typeface="Calibri"/>
                <a:sym typeface="Calibri"/>
              </a:rPr>
            </a:br>
            <a:r>
              <a:rPr lang="en-US" sz="2800">
                <a:latin typeface="Calibri"/>
                <a:ea typeface="Calibri"/>
                <a:cs typeface="Calibri"/>
                <a:sym typeface="Calibri"/>
              </a:rPr>
              <a:t>Stockholders’ Equity</a:t>
            </a:r>
            <a:endParaRPr>
              <a:latin typeface="Calibri"/>
              <a:ea typeface="Calibri"/>
              <a:cs typeface="Calibri"/>
              <a:sym typeface="Calibri"/>
            </a:endParaRPr>
          </a:p>
        </p:txBody>
      </p:sp>
      <p:sp>
        <p:nvSpPr>
          <p:cNvPr id="446" name="Google Shape;446;p35"/>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b="1" lang="en-US" sz="2800">
                <a:latin typeface="Calibri"/>
                <a:ea typeface="Calibri"/>
                <a:cs typeface="Calibri"/>
                <a:sym typeface="Calibri"/>
              </a:rPr>
              <a:t>Assets</a:t>
            </a:r>
            <a:r>
              <a:rPr lang="en-US" sz="2800">
                <a:latin typeface="Calibri"/>
                <a:ea typeface="Calibri"/>
                <a:cs typeface="Calibri"/>
                <a:sym typeface="Calibri"/>
              </a:rPr>
              <a:t> </a:t>
            </a:r>
            <a:r>
              <a:rPr b="1" lang="en-US" sz="2800">
                <a:latin typeface="Calibri"/>
                <a:ea typeface="Calibri"/>
                <a:cs typeface="Calibri"/>
                <a:sym typeface="Calibri"/>
              </a:rPr>
              <a:t>= Liabilities + </a:t>
            </a:r>
            <a:r>
              <a:rPr lang="en-US" sz="2800">
                <a:latin typeface="Calibri"/>
                <a:ea typeface="Calibri"/>
                <a:cs typeface="Calibri"/>
                <a:sym typeface="Calibri"/>
              </a:rPr>
              <a:t>Stockholders’ Equity</a:t>
            </a:r>
            <a:endParaRPr/>
          </a:p>
          <a:p>
            <a:pPr indent="0" lvl="0" marL="0" rtl="0" algn="l">
              <a:lnSpc>
                <a:spcPct val="100000"/>
              </a:lnSpc>
              <a:spcBef>
                <a:spcPts val="624"/>
              </a:spcBef>
              <a:spcAft>
                <a:spcPts val="0"/>
              </a:spcAft>
              <a:buSzPts val="2800"/>
              <a:buNone/>
            </a:pPr>
            <a:r>
              <a:rPr b="1" lang="en-US" sz="2800" u="sng">
                <a:latin typeface="Calibri"/>
                <a:ea typeface="Calibri"/>
                <a:cs typeface="Calibri"/>
                <a:sym typeface="Calibri"/>
              </a:rPr>
              <a:t>Stockholders’ Equity</a:t>
            </a:r>
            <a:endParaRPr/>
          </a:p>
          <a:p>
            <a:pPr indent="-457200" lvl="1" marL="457200" rtl="0" algn="l">
              <a:lnSpc>
                <a:spcPct val="100000"/>
              </a:lnSpc>
              <a:spcBef>
                <a:spcPts val="624"/>
              </a:spcBef>
              <a:spcAft>
                <a:spcPts val="0"/>
              </a:spcAft>
              <a:buClr>
                <a:srgbClr val="911B21"/>
              </a:buClr>
              <a:buSzPts val="2800"/>
              <a:buFont typeface="Arial"/>
              <a:buChar char="•"/>
            </a:pPr>
            <a:r>
              <a:rPr lang="en-US" sz="2800">
                <a:latin typeface="Calibri"/>
                <a:ea typeface="Calibri"/>
                <a:cs typeface="Calibri"/>
                <a:sym typeface="Calibri"/>
              </a:rPr>
              <a:t>Ownership claim on total assets.</a:t>
            </a:r>
            <a:endParaRPr/>
          </a:p>
          <a:p>
            <a:pPr indent="-457200" lvl="1" marL="457200" rtl="0" algn="l">
              <a:lnSpc>
                <a:spcPct val="100000"/>
              </a:lnSpc>
              <a:spcBef>
                <a:spcPts val="624"/>
              </a:spcBef>
              <a:spcAft>
                <a:spcPts val="0"/>
              </a:spcAft>
              <a:buClr>
                <a:srgbClr val="911B21"/>
              </a:buClr>
              <a:buSzPts val="2800"/>
              <a:buFont typeface="Arial"/>
              <a:buChar char="•"/>
            </a:pPr>
            <a:r>
              <a:rPr lang="en-US" sz="2800">
                <a:latin typeface="Calibri"/>
                <a:ea typeface="Calibri"/>
                <a:cs typeface="Calibri"/>
                <a:sym typeface="Calibri"/>
              </a:rPr>
              <a:t>Referred to as </a:t>
            </a:r>
            <a:r>
              <a:rPr lang="en-US" sz="2800">
                <a:solidFill>
                  <a:srgbClr val="FF0000"/>
                </a:solidFill>
                <a:latin typeface="Calibri"/>
                <a:ea typeface="Calibri"/>
                <a:cs typeface="Calibri"/>
                <a:sym typeface="Calibri"/>
              </a:rPr>
              <a:t>residual equity</a:t>
            </a:r>
            <a:r>
              <a:rPr lang="en-US" sz="2800">
                <a:latin typeface="Calibri"/>
                <a:ea typeface="Calibri"/>
                <a:cs typeface="Calibri"/>
                <a:sym typeface="Calibri"/>
              </a:rPr>
              <a:t>.</a:t>
            </a:r>
            <a:endParaRPr/>
          </a:p>
          <a:p>
            <a:pPr indent="-457200" lvl="1" marL="457200" rtl="0" algn="l">
              <a:lnSpc>
                <a:spcPct val="100000"/>
              </a:lnSpc>
              <a:spcBef>
                <a:spcPts val="624"/>
              </a:spcBef>
              <a:spcAft>
                <a:spcPts val="0"/>
              </a:spcAft>
              <a:buClr>
                <a:srgbClr val="911B21"/>
              </a:buClr>
              <a:buSzPts val="2800"/>
              <a:buFont typeface="Arial"/>
              <a:buChar char="•"/>
            </a:pPr>
            <a:r>
              <a:rPr b="1" lang="en-US" sz="2800">
                <a:latin typeface="Calibri"/>
                <a:ea typeface="Calibri"/>
                <a:cs typeface="Calibri"/>
                <a:sym typeface="Calibri"/>
              </a:rPr>
              <a:t>Common stock</a:t>
            </a:r>
            <a:r>
              <a:rPr lang="en-US" sz="2800">
                <a:latin typeface="Calibri"/>
                <a:ea typeface="Calibri"/>
                <a:cs typeface="Calibri"/>
                <a:sym typeface="Calibri"/>
              </a:rPr>
              <a:t> and </a:t>
            </a:r>
            <a:r>
              <a:rPr b="1" lang="en-US" sz="2800">
                <a:latin typeface="Calibri"/>
                <a:ea typeface="Calibri"/>
                <a:cs typeface="Calibri"/>
                <a:sym typeface="Calibri"/>
              </a:rPr>
              <a:t>retained earnings</a:t>
            </a:r>
            <a:r>
              <a:rPr lang="en-US" sz="2800">
                <a:latin typeface="Calibri"/>
                <a:ea typeface="Calibri"/>
                <a:cs typeface="Calibri"/>
                <a:sym typeface="Calibri"/>
              </a:rPr>
              <a:t>.</a:t>
            </a:r>
            <a:endParaRPr/>
          </a:p>
        </p:txBody>
      </p:sp>
      <p:sp>
        <p:nvSpPr>
          <p:cNvPr id="447" name="Google Shape;447;p35"/>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 name="Shape 451"/>
        <p:cNvGrpSpPr/>
        <p:nvPr/>
      </p:nvGrpSpPr>
      <p:grpSpPr>
        <a:xfrm>
          <a:off x="0" y="0"/>
          <a:ext cx="0" cy="0"/>
          <a:chOff x="0" y="0"/>
          <a:chExt cx="0" cy="0"/>
        </a:xfrm>
      </p:grpSpPr>
      <p:sp>
        <p:nvSpPr>
          <p:cNvPr id="452" name="Google Shape;452;p3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29032"/>
              <a:buFont typeface="Calibri"/>
              <a:buNone/>
            </a:pPr>
            <a:r>
              <a:rPr lang="en-US">
                <a:latin typeface="Calibri"/>
                <a:ea typeface="Calibri"/>
                <a:cs typeface="Calibri"/>
                <a:sym typeface="Calibri"/>
              </a:rPr>
              <a:t>Stockholders’ Equity</a:t>
            </a:r>
            <a:br>
              <a:rPr lang="en-US" sz="3600">
                <a:latin typeface="Calibri"/>
                <a:ea typeface="Calibri"/>
                <a:cs typeface="Calibri"/>
                <a:sym typeface="Calibri"/>
              </a:rPr>
            </a:br>
            <a:r>
              <a:rPr lang="en-US" sz="3100">
                <a:latin typeface="Calibri"/>
                <a:ea typeface="Calibri"/>
                <a:cs typeface="Calibri"/>
                <a:sym typeface="Calibri"/>
              </a:rPr>
              <a:t>Investments by Stockholders</a:t>
            </a:r>
            <a:endParaRPr sz="3100">
              <a:latin typeface="Calibri"/>
              <a:ea typeface="Calibri"/>
              <a:cs typeface="Calibri"/>
              <a:sym typeface="Calibri"/>
            </a:endParaRPr>
          </a:p>
        </p:txBody>
      </p:sp>
      <p:pic>
        <p:nvPicPr>
          <p:cNvPr descr="An illustration depicts the Increase and decrease in stockholders’ equity. At the left, two blocks under the title increases read, Investments by stockholders and Revenues. An arrow from each block leads to the center block, Stockholders’ Equity. It further leads to the two blocks on the right that read, Dividends to stockholders and Expenses, under the title Decreases." id="453" name="Google Shape;453;p36"/>
          <p:cNvPicPr preferRelativeResize="0"/>
          <p:nvPr>
            <p:ph idx="2" type="pic"/>
          </p:nvPr>
        </p:nvPicPr>
        <p:blipFill rotWithShape="1">
          <a:blip r:embed="rId3">
            <a:alphaModFix/>
          </a:blip>
          <a:srcRect b="0" l="0" r="0" t="0"/>
          <a:stretch/>
        </p:blipFill>
        <p:spPr>
          <a:xfrm>
            <a:off x="349207" y="1990942"/>
            <a:ext cx="8445586" cy="2365710"/>
          </a:xfrm>
          <a:prstGeom prst="rect">
            <a:avLst/>
          </a:prstGeom>
          <a:noFill/>
          <a:ln>
            <a:noFill/>
          </a:ln>
        </p:spPr>
      </p:pic>
      <p:sp>
        <p:nvSpPr>
          <p:cNvPr id="454" name="Google Shape;454;p36"/>
          <p:cNvSpPr txBox="1"/>
          <p:nvPr>
            <p:ph idx="1" type="body"/>
          </p:nvPr>
        </p:nvSpPr>
        <p:spPr>
          <a:xfrm>
            <a:off x="304800" y="4600147"/>
            <a:ext cx="8534400" cy="98886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Investments by stockholders </a:t>
            </a:r>
            <a:r>
              <a:rPr lang="en-US" sz="2600">
                <a:latin typeface="Calibri"/>
                <a:ea typeface="Calibri"/>
                <a:cs typeface="Calibri"/>
                <a:sym typeface="Calibri"/>
              </a:rPr>
              <a:t>represents the total amount paid in by stockholders for the shares they purchase.</a:t>
            </a:r>
            <a:endParaRPr/>
          </a:p>
        </p:txBody>
      </p:sp>
      <p:sp>
        <p:nvSpPr>
          <p:cNvPr id="455" name="Google Shape;455;p36"/>
          <p:cNvSpPr txBox="1"/>
          <p:nvPr>
            <p:ph idx="6"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29032"/>
              <a:buFont typeface="Calibri"/>
              <a:buNone/>
            </a:pPr>
            <a:r>
              <a:rPr lang="en-US">
                <a:latin typeface="Calibri"/>
                <a:ea typeface="Calibri"/>
                <a:cs typeface="Calibri"/>
                <a:sym typeface="Calibri"/>
              </a:rPr>
              <a:t>Stockholders’ Equity</a:t>
            </a:r>
            <a:br>
              <a:rPr lang="en-US" sz="3600">
                <a:latin typeface="Calibri"/>
                <a:ea typeface="Calibri"/>
                <a:cs typeface="Calibri"/>
                <a:sym typeface="Calibri"/>
              </a:rPr>
            </a:br>
            <a:r>
              <a:rPr lang="en-US" sz="3100">
                <a:latin typeface="Calibri"/>
                <a:ea typeface="Calibri"/>
                <a:cs typeface="Calibri"/>
                <a:sym typeface="Calibri"/>
              </a:rPr>
              <a:t>Revenues</a:t>
            </a:r>
            <a:endParaRPr sz="3100">
              <a:latin typeface="Calibri"/>
              <a:ea typeface="Calibri"/>
              <a:cs typeface="Calibri"/>
              <a:sym typeface="Calibri"/>
            </a:endParaRPr>
          </a:p>
        </p:txBody>
      </p:sp>
      <p:pic>
        <p:nvPicPr>
          <p:cNvPr descr="An illustration depicts the Increase and decrease in stockholders’ equity. At the left, two blocks under the title increases read, Investments by stockholders and Revenues. An arrow from each block leads to the center block, Stockholders’ Equity. It further leads to the two blocks on the right that read, Dividends to stockholders and Expenses, under the title Decreases." id="461" name="Google Shape;461;p37"/>
          <p:cNvPicPr preferRelativeResize="0"/>
          <p:nvPr>
            <p:ph idx="2" type="pic"/>
          </p:nvPr>
        </p:nvPicPr>
        <p:blipFill rotWithShape="1">
          <a:blip r:embed="rId3">
            <a:alphaModFix/>
          </a:blip>
          <a:srcRect b="0" l="0" r="0" t="0"/>
          <a:stretch/>
        </p:blipFill>
        <p:spPr>
          <a:xfrm>
            <a:off x="349207" y="1986261"/>
            <a:ext cx="8445586" cy="2365710"/>
          </a:xfrm>
          <a:prstGeom prst="rect">
            <a:avLst/>
          </a:prstGeom>
          <a:noFill/>
          <a:ln>
            <a:noFill/>
          </a:ln>
        </p:spPr>
      </p:pic>
      <p:sp>
        <p:nvSpPr>
          <p:cNvPr id="462" name="Google Shape;462;p37"/>
          <p:cNvSpPr txBox="1"/>
          <p:nvPr>
            <p:ph idx="1" type="body"/>
          </p:nvPr>
        </p:nvSpPr>
        <p:spPr>
          <a:xfrm>
            <a:off x="304800" y="4370672"/>
            <a:ext cx="8534400" cy="165474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20"/>
              <a:buNone/>
            </a:pPr>
            <a:r>
              <a:rPr b="1" lang="en-US" sz="2400">
                <a:latin typeface="Calibri"/>
                <a:ea typeface="Calibri"/>
                <a:cs typeface="Calibri"/>
                <a:sym typeface="Calibri"/>
              </a:rPr>
              <a:t>Revenues</a:t>
            </a:r>
            <a:r>
              <a:rPr lang="en-US" sz="2400">
                <a:latin typeface="Calibri"/>
                <a:ea typeface="Calibri"/>
                <a:cs typeface="Calibri"/>
                <a:sym typeface="Calibri"/>
              </a:rPr>
              <a:t> result from </a:t>
            </a:r>
            <a:r>
              <a:rPr lang="en-US" sz="2400">
                <a:solidFill>
                  <a:srgbClr val="FF0000"/>
                </a:solidFill>
                <a:latin typeface="Calibri"/>
                <a:ea typeface="Calibri"/>
                <a:cs typeface="Calibri"/>
                <a:sym typeface="Calibri"/>
              </a:rPr>
              <a:t>business activities entered into for the purpose </a:t>
            </a:r>
            <a:r>
              <a:rPr lang="en-US" sz="2400">
                <a:latin typeface="Calibri"/>
                <a:ea typeface="Calibri"/>
                <a:cs typeface="Calibri"/>
                <a:sym typeface="Calibri"/>
              </a:rPr>
              <a:t>of earning income.</a:t>
            </a:r>
            <a:endParaRPr/>
          </a:p>
          <a:p>
            <a:pPr indent="0" lvl="0" marL="0" rtl="0" algn="l">
              <a:lnSpc>
                <a:spcPct val="100000"/>
              </a:lnSpc>
              <a:spcBef>
                <a:spcPts val="555"/>
              </a:spcBef>
              <a:spcAft>
                <a:spcPts val="0"/>
              </a:spcAft>
              <a:buSzPts val="1920"/>
              <a:buNone/>
            </a:pPr>
            <a:r>
              <a:rPr lang="en-US" sz="2400">
                <a:latin typeface="Calibri"/>
                <a:ea typeface="Calibri"/>
                <a:cs typeface="Calibri"/>
                <a:sym typeface="Calibri"/>
              </a:rPr>
              <a:t>Common sources of revenue are: sales, fees, services, commissions, interest, dividends, royalties, and rent.</a:t>
            </a:r>
            <a:endParaRPr/>
          </a:p>
        </p:txBody>
      </p:sp>
      <p:sp>
        <p:nvSpPr>
          <p:cNvPr id="463" name="Google Shape;463;p37"/>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29032"/>
              <a:buFont typeface="Calibri"/>
              <a:buNone/>
            </a:pPr>
            <a:r>
              <a:rPr lang="en-US">
                <a:latin typeface="Calibri"/>
                <a:ea typeface="Calibri"/>
                <a:cs typeface="Calibri"/>
                <a:sym typeface="Calibri"/>
              </a:rPr>
              <a:t>Stockholders’ Equity</a:t>
            </a:r>
            <a:br>
              <a:rPr lang="en-US" sz="3600">
                <a:latin typeface="Calibri"/>
                <a:ea typeface="Calibri"/>
                <a:cs typeface="Calibri"/>
                <a:sym typeface="Calibri"/>
              </a:rPr>
            </a:br>
            <a:r>
              <a:rPr lang="en-US" sz="3100">
                <a:latin typeface="Calibri"/>
                <a:ea typeface="Calibri"/>
                <a:cs typeface="Calibri"/>
                <a:sym typeface="Calibri"/>
              </a:rPr>
              <a:t>Dividends</a:t>
            </a:r>
            <a:endParaRPr sz="3100">
              <a:latin typeface="Calibri"/>
              <a:ea typeface="Calibri"/>
              <a:cs typeface="Calibri"/>
              <a:sym typeface="Calibri"/>
            </a:endParaRPr>
          </a:p>
        </p:txBody>
      </p:sp>
      <p:pic>
        <p:nvPicPr>
          <p:cNvPr descr="An illustration depicts the Increase and decrease in stockholders’ equity. At the left, two blocks under the title increases read, Investments by stockholders and Revenues. An arrow from each block leads to the center block, Stockholders’ Equity. It further leads to the two blocks on the right that read, Dividends to stockholders and Expenses, under the title Decreases." id="469" name="Google Shape;469;p38"/>
          <p:cNvPicPr preferRelativeResize="0"/>
          <p:nvPr>
            <p:ph idx="2" type="pic"/>
          </p:nvPr>
        </p:nvPicPr>
        <p:blipFill rotWithShape="1">
          <a:blip r:embed="rId3">
            <a:alphaModFix/>
          </a:blip>
          <a:srcRect b="0" l="0" r="0" t="0"/>
          <a:stretch/>
        </p:blipFill>
        <p:spPr>
          <a:xfrm>
            <a:off x="349207" y="1986260"/>
            <a:ext cx="8445586" cy="2365710"/>
          </a:xfrm>
          <a:prstGeom prst="rect">
            <a:avLst/>
          </a:prstGeom>
          <a:noFill/>
          <a:ln>
            <a:noFill/>
          </a:ln>
        </p:spPr>
      </p:pic>
      <p:sp>
        <p:nvSpPr>
          <p:cNvPr id="470" name="Google Shape;470;p38"/>
          <p:cNvSpPr txBox="1"/>
          <p:nvPr>
            <p:ph idx="1" type="body"/>
          </p:nvPr>
        </p:nvSpPr>
        <p:spPr>
          <a:xfrm>
            <a:off x="304800" y="4418803"/>
            <a:ext cx="8534400" cy="171249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20"/>
              <a:buNone/>
            </a:pPr>
            <a:r>
              <a:rPr b="1" lang="en-US" sz="2400">
                <a:latin typeface="Calibri"/>
                <a:ea typeface="Calibri"/>
                <a:cs typeface="Calibri"/>
                <a:sym typeface="Calibri"/>
              </a:rPr>
              <a:t>Dividends</a:t>
            </a:r>
            <a:r>
              <a:rPr lang="en-US" sz="2400">
                <a:latin typeface="Calibri"/>
                <a:ea typeface="Calibri"/>
                <a:cs typeface="Calibri"/>
                <a:sym typeface="Calibri"/>
              </a:rPr>
              <a:t> are the distribution of cash or other assets to stockholders.</a:t>
            </a:r>
            <a:endParaRPr/>
          </a:p>
          <a:p>
            <a:pPr indent="0" lvl="0" marL="0" rtl="0" algn="l">
              <a:lnSpc>
                <a:spcPct val="100000"/>
              </a:lnSpc>
              <a:spcBef>
                <a:spcPts val="555"/>
              </a:spcBef>
              <a:spcAft>
                <a:spcPts val="0"/>
              </a:spcAft>
              <a:buSzPts val="1920"/>
              <a:buNone/>
            </a:pPr>
            <a:r>
              <a:rPr lang="en-US" sz="2400">
                <a:latin typeface="Calibri"/>
                <a:ea typeface="Calibri"/>
                <a:cs typeface="Calibri"/>
                <a:sym typeface="Calibri"/>
              </a:rPr>
              <a:t>Dividends reduce retained earnings. However, dividends are </a:t>
            </a:r>
            <a:r>
              <a:rPr b="1" lang="en-US" sz="2400">
                <a:latin typeface="Calibri"/>
                <a:ea typeface="Calibri"/>
                <a:cs typeface="Calibri"/>
                <a:sym typeface="Calibri"/>
              </a:rPr>
              <a:t>not an expense.</a:t>
            </a:r>
            <a:endParaRPr/>
          </a:p>
        </p:txBody>
      </p:sp>
      <p:sp>
        <p:nvSpPr>
          <p:cNvPr id="471" name="Google Shape;471;p38"/>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29032"/>
              <a:buFont typeface="Calibri"/>
              <a:buNone/>
            </a:pPr>
            <a:r>
              <a:rPr lang="en-US">
                <a:latin typeface="Calibri"/>
                <a:ea typeface="Calibri"/>
                <a:cs typeface="Calibri"/>
                <a:sym typeface="Calibri"/>
              </a:rPr>
              <a:t>Stockholders’ Equity</a:t>
            </a:r>
            <a:br>
              <a:rPr lang="en-US" sz="3600">
                <a:latin typeface="Calibri"/>
                <a:ea typeface="Calibri"/>
                <a:cs typeface="Calibri"/>
                <a:sym typeface="Calibri"/>
              </a:rPr>
            </a:br>
            <a:r>
              <a:rPr lang="en-US" sz="3100">
                <a:latin typeface="Calibri"/>
                <a:ea typeface="Calibri"/>
                <a:cs typeface="Calibri"/>
                <a:sym typeface="Calibri"/>
              </a:rPr>
              <a:t>Expenses</a:t>
            </a:r>
            <a:endParaRPr sz="3100">
              <a:latin typeface="Calibri"/>
              <a:ea typeface="Calibri"/>
              <a:cs typeface="Calibri"/>
              <a:sym typeface="Calibri"/>
            </a:endParaRPr>
          </a:p>
        </p:txBody>
      </p:sp>
      <p:pic>
        <p:nvPicPr>
          <p:cNvPr descr="An illustration depicts the Increase and decrease in stockholders’ equity. At the left, two blocks under the title increases read, Investments by stockholders and Revenues. An arrow from each block leads to the center block, Stockholders’ Equity. It further leads to the two blocks on the right that read, Dividends to stockholders and Expenses, under the title Decreases." id="478" name="Google Shape;478;p39"/>
          <p:cNvPicPr preferRelativeResize="0"/>
          <p:nvPr>
            <p:ph idx="2" type="pic"/>
          </p:nvPr>
        </p:nvPicPr>
        <p:blipFill rotWithShape="1">
          <a:blip r:embed="rId3">
            <a:alphaModFix/>
          </a:blip>
          <a:srcRect b="0" l="0" r="0" t="0"/>
          <a:stretch/>
        </p:blipFill>
        <p:spPr>
          <a:xfrm>
            <a:off x="349207" y="1987062"/>
            <a:ext cx="8445586" cy="2365710"/>
          </a:xfrm>
          <a:prstGeom prst="rect">
            <a:avLst/>
          </a:prstGeom>
          <a:noFill/>
          <a:ln>
            <a:noFill/>
          </a:ln>
        </p:spPr>
      </p:pic>
      <p:sp>
        <p:nvSpPr>
          <p:cNvPr id="479" name="Google Shape;479;p39"/>
          <p:cNvSpPr txBox="1"/>
          <p:nvPr>
            <p:ph idx="1" type="body"/>
          </p:nvPr>
        </p:nvSpPr>
        <p:spPr>
          <a:xfrm>
            <a:off x="304800" y="4361049"/>
            <a:ext cx="8534400" cy="181837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20"/>
              <a:buNone/>
            </a:pPr>
            <a:r>
              <a:rPr b="1" lang="en-US" sz="2400">
                <a:latin typeface="Calibri"/>
                <a:ea typeface="Calibri"/>
                <a:cs typeface="Calibri"/>
                <a:sym typeface="Calibri"/>
              </a:rPr>
              <a:t>Expenses</a:t>
            </a:r>
            <a:r>
              <a:rPr lang="en-US" sz="2400">
                <a:latin typeface="Calibri"/>
                <a:ea typeface="Calibri"/>
                <a:cs typeface="Calibri"/>
                <a:sym typeface="Calibri"/>
              </a:rPr>
              <a:t> are the </a:t>
            </a:r>
            <a:r>
              <a:rPr lang="en-US" sz="2400" u="sng">
                <a:solidFill>
                  <a:srgbClr val="FF0000"/>
                </a:solidFill>
                <a:latin typeface="Calibri"/>
                <a:ea typeface="Calibri"/>
                <a:cs typeface="Calibri"/>
                <a:sym typeface="Calibri"/>
              </a:rPr>
              <a:t>cost of assets consumed or services used </a:t>
            </a:r>
            <a:r>
              <a:rPr lang="en-US" sz="2400">
                <a:latin typeface="Calibri"/>
                <a:ea typeface="Calibri"/>
                <a:cs typeface="Calibri"/>
                <a:sym typeface="Calibri"/>
              </a:rPr>
              <a:t>in the process of earning revenue.</a:t>
            </a:r>
            <a:endParaRPr/>
          </a:p>
          <a:p>
            <a:pPr indent="0" lvl="0" marL="0" rtl="0" algn="l">
              <a:lnSpc>
                <a:spcPct val="100000"/>
              </a:lnSpc>
              <a:spcBef>
                <a:spcPts val="555"/>
              </a:spcBef>
              <a:spcAft>
                <a:spcPts val="0"/>
              </a:spcAft>
              <a:buSzPts val="1920"/>
              <a:buNone/>
            </a:pPr>
            <a:r>
              <a:rPr lang="en-US" sz="2400">
                <a:latin typeface="Calibri"/>
                <a:ea typeface="Calibri"/>
                <a:cs typeface="Calibri"/>
                <a:sym typeface="Calibri"/>
              </a:rPr>
              <a:t>Common expenses are: salaries expense, rent expense, utilities expense, tax expense, etc.</a:t>
            </a:r>
            <a:endParaRPr/>
          </a:p>
        </p:txBody>
      </p:sp>
      <p:sp>
        <p:nvSpPr>
          <p:cNvPr id="480" name="Google Shape;480;p39"/>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
          <p:cNvSpPr txBox="1"/>
          <p:nvPr>
            <p:ph type="title"/>
          </p:nvPr>
        </p:nvSpPr>
        <p:spPr>
          <a:xfrm>
            <a:off x="0" y="457200"/>
            <a:ext cx="9144000" cy="975360"/>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2800"/>
              <a:buFont typeface="Calibri"/>
              <a:buNone/>
            </a:pPr>
            <a:r>
              <a:rPr lang="en-US" sz="2800">
                <a:solidFill>
                  <a:srgbClr val="911621"/>
                </a:solidFill>
                <a:latin typeface="Calibri"/>
                <a:ea typeface="Calibri"/>
                <a:cs typeface="Calibri"/>
                <a:sym typeface="Calibri"/>
              </a:rPr>
              <a:t>LEARNING OBJECTIVE 1</a:t>
            </a:r>
            <a:br>
              <a:rPr lang="en-US" sz="2800">
                <a:solidFill>
                  <a:schemeClr val="accent1"/>
                </a:solidFill>
                <a:latin typeface="Calibri"/>
                <a:ea typeface="Calibri"/>
                <a:cs typeface="Calibri"/>
                <a:sym typeface="Calibri"/>
              </a:rPr>
            </a:br>
            <a:r>
              <a:rPr lang="en-US" sz="2800">
                <a:solidFill>
                  <a:schemeClr val="dk1"/>
                </a:solidFill>
                <a:latin typeface="Calibri"/>
                <a:ea typeface="Calibri"/>
                <a:cs typeface="Calibri"/>
                <a:sym typeface="Calibri"/>
              </a:rPr>
              <a:t>Identify the Activities and Users Associated with Accounting</a:t>
            </a:r>
            <a:endParaRPr sz="2800">
              <a:solidFill>
                <a:schemeClr val="dk1"/>
              </a:solidFill>
              <a:latin typeface="Calibri"/>
              <a:ea typeface="Calibri"/>
              <a:cs typeface="Calibri"/>
              <a:sym typeface="Calibri"/>
            </a:endParaRPr>
          </a:p>
        </p:txBody>
      </p:sp>
      <p:sp>
        <p:nvSpPr>
          <p:cNvPr id="189" name="Google Shape;189;p4"/>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406405" lvl="0" marL="406405" rtl="0" algn="l">
              <a:lnSpc>
                <a:spcPct val="100000"/>
              </a:lnSpc>
              <a:spcBef>
                <a:spcPts val="0"/>
              </a:spcBef>
              <a:spcAft>
                <a:spcPts val="0"/>
              </a:spcAft>
              <a:buClr>
                <a:schemeClr val="dk1"/>
              </a:buClr>
              <a:buSzPts val="2470"/>
              <a:buFont typeface="Calibri"/>
              <a:buNone/>
            </a:pPr>
            <a:r>
              <a:rPr b="1" lang="en-US" sz="2600">
                <a:latin typeface="Calibri"/>
                <a:ea typeface="Calibri"/>
                <a:cs typeface="Calibri"/>
                <a:sym typeface="Calibri"/>
              </a:rPr>
              <a:t>Accounting</a:t>
            </a:r>
            <a:r>
              <a:rPr lang="en-US" sz="2600">
                <a:latin typeface="Calibri"/>
                <a:ea typeface="Calibri"/>
                <a:cs typeface="Calibri"/>
                <a:sym typeface="Calibri"/>
              </a:rPr>
              <a:t> consists of </a:t>
            </a:r>
            <a:r>
              <a:rPr lang="en-US" sz="2600">
                <a:solidFill>
                  <a:srgbClr val="FF0000"/>
                </a:solidFill>
                <a:latin typeface="Calibri"/>
                <a:ea typeface="Calibri"/>
                <a:cs typeface="Calibri"/>
                <a:sym typeface="Calibri"/>
              </a:rPr>
              <a:t>three basic activities</a:t>
            </a:r>
            <a:r>
              <a:rPr lang="en-US" sz="2600">
                <a:latin typeface="Calibri"/>
                <a:ea typeface="Calibri"/>
                <a:cs typeface="Calibri"/>
                <a:sym typeface="Calibri"/>
              </a:rPr>
              <a:t>—it</a:t>
            </a:r>
            <a:endParaRPr/>
          </a:p>
          <a:p>
            <a:pPr indent="-1541463" lvl="1" marL="1541463" rtl="0" algn="l">
              <a:lnSpc>
                <a:spcPct val="100000"/>
              </a:lnSpc>
              <a:spcBef>
                <a:spcPts val="1000"/>
              </a:spcBef>
              <a:spcAft>
                <a:spcPts val="0"/>
              </a:spcAft>
              <a:buClr>
                <a:srgbClr val="911B21"/>
              </a:buClr>
              <a:buSzPts val="2600"/>
              <a:buNone/>
            </a:pPr>
            <a:r>
              <a:rPr b="1" lang="en-US" sz="2600">
                <a:solidFill>
                  <a:srgbClr val="FF0000"/>
                </a:solidFill>
                <a:latin typeface="Calibri"/>
                <a:ea typeface="Calibri"/>
                <a:cs typeface="Calibri"/>
                <a:sym typeface="Calibri"/>
              </a:rPr>
              <a:t>Identifies</a:t>
            </a:r>
            <a:r>
              <a:rPr b="1" lang="en-US" sz="2600">
                <a:solidFill>
                  <a:srgbClr val="002060"/>
                </a:solidFill>
                <a:latin typeface="Calibri"/>
                <a:ea typeface="Calibri"/>
                <a:cs typeface="Calibri"/>
                <a:sym typeface="Calibri"/>
              </a:rPr>
              <a:t> </a:t>
            </a:r>
            <a:r>
              <a:rPr lang="en-US" sz="2600">
                <a:latin typeface="Calibri"/>
                <a:ea typeface="Calibri"/>
                <a:cs typeface="Calibri"/>
                <a:sym typeface="Calibri"/>
              </a:rPr>
              <a:t>– </a:t>
            </a:r>
            <a:r>
              <a:rPr lang="en-US" sz="2600">
                <a:solidFill>
                  <a:srgbClr val="0033CC"/>
                </a:solidFill>
                <a:latin typeface="Calibri"/>
                <a:ea typeface="Calibri"/>
                <a:cs typeface="Calibri"/>
                <a:sym typeface="Calibri"/>
              </a:rPr>
              <a:t>(i) </a:t>
            </a:r>
            <a:r>
              <a:rPr lang="en-US" sz="2400">
                <a:solidFill>
                  <a:srgbClr val="0033CC"/>
                </a:solidFill>
                <a:latin typeface="Calibri"/>
                <a:ea typeface="Calibri"/>
                <a:cs typeface="Calibri"/>
                <a:sym typeface="Calibri"/>
              </a:rPr>
              <a:t>money measurement, (ii) at least two parties/accounts and (iii) change the Financial Position</a:t>
            </a:r>
            <a:r>
              <a:rPr lang="en-US" sz="2400">
                <a:latin typeface="Calibri"/>
                <a:ea typeface="Calibri"/>
                <a:cs typeface="Calibri"/>
                <a:sym typeface="Calibri"/>
              </a:rPr>
              <a:t> of the entity/organization.</a:t>
            </a:r>
            <a:endParaRPr sz="2600">
              <a:latin typeface="Calibri"/>
              <a:ea typeface="Calibri"/>
              <a:cs typeface="Calibri"/>
              <a:sym typeface="Calibri"/>
            </a:endParaRPr>
          </a:p>
          <a:p>
            <a:pPr indent="-291600" lvl="1" marL="291600" rtl="0" algn="l">
              <a:lnSpc>
                <a:spcPct val="100000"/>
              </a:lnSpc>
              <a:spcBef>
                <a:spcPts val="1000"/>
              </a:spcBef>
              <a:spcAft>
                <a:spcPts val="0"/>
              </a:spcAft>
              <a:buClr>
                <a:srgbClr val="911B21"/>
              </a:buClr>
              <a:buSzPts val="2600"/>
              <a:buFont typeface="Arial"/>
              <a:buChar char="•"/>
            </a:pPr>
            <a:r>
              <a:rPr lang="en-US" sz="2600">
                <a:solidFill>
                  <a:srgbClr val="FF0000"/>
                </a:solidFill>
                <a:latin typeface="Calibri"/>
                <a:ea typeface="Calibri"/>
                <a:cs typeface="Calibri"/>
                <a:sym typeface="Calibri"/>
              </a:rPr>
              <a:t>records</a:t>
            </a:r>
            <a:r>
              <a:rPr lang="en-US" sz="2600">
                <a:latin typeface="Calibri"/>
                <a:ea typeface="Calibri"/>
                <a:cs typeface="Calibri"/>
                <a:sym typeface="Calibri"/>
              </a:rPr>
              <a:t>, and</a:t>
            </a:r>
            <a:endParaRPr/>
          </a:p>
          <a:p>
            <a:pPr indent="-291600" lvl="1" marL="291600" rtl="0" algn="l">
              <a:lnSpc>
                <a:spcPct val="100000"/>
              </a:lnSpc>
              <a:spcBef>
                <a:spcPts val="1000"/>
              </a:spcBef>
              <a:spcAft>
                <a:spcPts val="0"/>
              </a:spcAft>
              <a:buClr>
                <a:srgbClr val="911B21"/>
              </a:buClr>
              <a:buSzPts val="2600"/>
              <a:buFont typeface="Arial"/>
              <a:buChar char="•"/>
            </a:pPr>
            <a:r>
              <a:rPr lang="en-US" sz="2600">
                <a:solidFill>
                  <a:srgbClr val="FF0000"/>
                </a:solidFill>
                <a:latin typeface="Calibri"/>
                <a:ea typeface="Calibri"/>
                <a:cs typeface="Calibri"/>
                <a:sym typeface="Calibri"/>
              </a:rPr>
              <a:t>communicates</a:t>
            </a:r>
            <a:endParaRPr/>
          </a:p>
          <a:p>
            <a:pPr indent="0" lvl="1" marL="0" rtl="0" algn="l">
              <a:lnSpc>
                <a:spcPct val="100000"/>
              </a:lnSpc>
              <a:spcBef>
                <a:spcPts val="555"/>
              </a:spcBef>
              <a:spcAft>
                <a:spcPts val="0"/>
              </a:spcAft>
              <a:buClr>
                <a:srgbClr val="B11116"/>
              </a:buClr>
              <a:buSzPts val="2600"/>
              <a:buNone/>
            </a:pPr>
            <a:r>
              <a:rPr lang="en-US" sz="2600">
                <a:latin typeface="Calibri"/>
                <a:ea typeface="Calibri"/>
                <a:cs typeface="Calibri"/>
                <a:sym typeface="Calibri"/>
              </a:rPr>
              <a:t>the </a:t>
            </a:r>
            <a:r>
              <a:rPr b="1" lang="en-US" sz="2600">
                <a:solidFill>
                  <a:srgbClr val="0033CC"/>
                </a:solidFill>
                <a:latin typeface="Calibri"/>
                <a:ea typeface="Calibri"/>
                <a:cs typeface="Calibri"/>
                <a:sym typeface="Calibri"/>
              </a:rPr>
              <a:t>economic events / transactions </a:t>
            </a:r>
            <a:r>
              <a:rPr lang="en-US" sz="2600">
                <a:latin typeface="Calibri"/>
                <a:ea typeface="Calibri"/>
                <a:cs typeface="Calibri"/>
                <a:sym typeface="Calibri"/>
              </a:rPr>
              <a:t>of </a:t>
            </a:r>
            <a:r>
              <a:rPr i="1" lang="en-US" sz="2600">
                <a:latin typeface="Calibri"/>
                <a:ea typeface="Calibri"/>
                <a:cs typeface="Calibri"/>
                <a:sym typeface="Calibri"/>
              </a:rPr>
              <a:t>an organization </a:t>
            </a:r>
            <a:r>
              <a:rPr lang="en-US" sz="2600">
                <a:latin typeface="Calibri"/>
                <a:ea typeface="Calibri"/>
                <a:cs typeface="Calibri"/>
                <a:sym typeface="Calibri"/>
              </a:rPr>
              <a:t>to </a:t>
            </a:r>
            <a:r>
              <a:rPr b="1" lang="en-US" sz="2600">
                <a:solidFill>
                  <a:srgbClr val="0033CC"/>
                </a:solidFill>
                <a:latin typeface="Calibri"/>
                <a:ea typeface="Calibri"/>
                <a:cs typeface="Calibri"/>
                <a:sym typeface="Calibri"/>
              </a:rPr>
              <a:t>interested users</a:t>
            </a:r>
            <a:r>
              <a:rPr lang="en-US" sz="2600">
                <a:latin typeface="Calibri"/>
                <a:ea typeface="Calibri"/>
                <a:cs typeface="Calibri"/>
                <a:sym typeface="Calibri"/>
              </a:rPr>
              <a:t>.</a:t>
            </a:r>
            <a:endParaRPr/>
          </a:p>
        </p:txBody>
      </p:sp>
      <p:sp>
        <p:nvSpPr>
          <p:cNvPr id="190" name="Google Shape;190;p4"/>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DO IT! 3: Stockholders’ Equity Effects</a:t>
            </a:r>
            <a:endParaRPr/>
          </a:p>
        </p:txBody>
      </p:sp>
      <p:sp>
        <p:nvSpPr>
          <p:cNvPr id="487" name="Google Shape;487;p40"/>
          <p:cNvSpPr txBox="1"/>
          <p:nvPr>
            <p:ph idx="1" type="body"/>
          </p:nvPr>
        </p:nvSpPr>
        <p:spPr>
          <a:xfrm>
            <a:off x="304800" y="1752600"/>
            <a:ext cx="8534400" cy="144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sz="2800">
                <a:latin typeface="Calibri"/>
                <a:ea typeface="Calibri"/>
                <a:cs typeface="Calibri"/>
                <a:sym typeface="Calibri"/>
              </a:rPr>
              <a:t>Classify the following items as issuance of stock, dividends, revenues, or expenses. Then indicate whether each item increases or decreases stockholders’ equity.</a:t>
            </a:r>
            <a:endParaRPr/>
          </a:p>
        </p:txBody>
      </p:sp>
      <p:sp>
        <p:nvSpPr>
          <p:cNvPr id="488" name="Google Shape;488;p40"/>
          <p:cNvSpPr txBox="1"/>
          <p:nvPr>
            <p:ph idx="5" type="body"/>
          </p:nvPr>
        </p:nvSpPr>
        <p:spPr>
          <a:xfrm>
            <a:off x="177800" y="3681443"/>
            <a:ext cx="4622800" cy="2542008"/>
          </a:xfrm>
          <a:prstGeom prst="rect">
            <a:avLst/>
          </a:prstGeom>
          <a:noFill/>
          <a:ln>
            <a:noFill/>
          </a:ln>
        </p:spPr>
        <p:txBody>
          <a:bodyPr anchorCtr="0" anchor="t" bIns="45700" lIns="91425" spcFirstLastPara="1" rIns="91425" wrap="square" tIns="45700">
            <a:noAutofit/>
          </a:bodyPr>
          <a:lstStyle/>
          <a:p>
            <a:pPr indent="-402336" lvl="0" marL="402336" rtl="0" algn="l">
              <a:lnSpc>
                <a:spcPct val="100000"/>
              </a:lnSpc>
              <a:spcBef>
                <a:spcPts val="0"/>
              </a:spcBef>
              <a:spcAft>
                <a:spcPts val="0"/>
              </a:spcAft>
              <a:buClr>
                <a:srgbClr val="911B21"/>
              </a:buClr>
              <a:buSzPts val="2600"/>
              <a:buFont typeface="Arial"/>
              <a:buAutoNum type="arabicPeriod"/>
            </a:pPr>
            <a:r>
              <a:rPr lang="en-US" sz="2600">
                <a:latin typeface="Calibri"/>
                <a:ea typeface="Calibri"/>
                <a:cs typeface="Calibri"/>
                <a:sym typeface="Calibri"/>
              </a:rPr>
              <a:t>Rent Expense</a:t>
            </a:r>
            <a:endParaRPr/>
          </a:p>
          <a:p>
            <a:pPr indent="-402336" lvl="0" marL="402336" rtl="0" algn="l">
              <a:lnSpc>
                <a:spcPct val="100000"/>
              </a:lnSpc>
              <a:spcBef>
                <a:spcPts val="555"/>
              </a:spcBef>
              <a:spcAft>
                <a:spcPts val="0"/>
              </a:spcAft>
              <a:buClr>
                <a:srgbClr val="911B21"/>
              </a:buClr>
              <a:buSzPts val="2600"/>
              <a:buFont typeface="Arial"/>
              <a:buAutoNum type="arabicPeriod"/>
            </a:pPr>
            <a:r>
              <a:rPr lang="en-US" sz="2600">
                <a:latin typeface="Calibri"/>
                <a:ea typeface="Calibri"/>
                <a:cs typeface="Calibri"/>
                <a:sym typeface="Calibri"/>
              </a:rPr>
              <a:t>Service Revenue</a:t>
            </a:r>
            <a:endParaRPr/>
          </a:p>
          <a:p>
            <a:pPr indent="-402336" lvl="0" marL="402336" rtl="0" algn="l">
              <a:lnSpc>
                <a:spcPct val="100000"/>
              </a:lnSpc>
              <a:spcBef>
                <a:spcPts val="555"/>
              </a:spcBef>
              <a:spcAft>
                <a:spcPts val="0"/>
              </a:spcAft>
              <a:buClr>
                <a:srgbClr val="911B21"/>
              </a:buClr>
              <a:buSzPts val="2600"/>
              <a:buFont typeface="Arial"/>
              <a:buAutoNum type="arabicPeriod"/>
            </a:pPr>
            <a:r>
              <a:rPr lang="en-US" sz="2600">
                <a:latin typeface="Calibri"/>
                <a:ea typeface="Calibri"/>
                <a:cs typeface="Calibri"/>
                <a:sym typeface="Calibri"/>
              </a:rPr>
              <a:t>Dividends</a:t>
            </a:r>
            <a:endParaRPr/>
          </a:p>
          <a:p>
            <a:pPr indent="-402336" lvl="0" marL="402336" rtl="0" algn="l">
              <a:lnSpc>
                <a:spcPct val="100000"/>
              </a:lnSpc>
              <a:spcBef>
                <a:spcPts val="555"/>
              </a:spcBef>
              <a:spcAft>
                <a:spcPts val="0"/>
              </a:spcAft>
              <a:buClr>
                <a:srgbClr val="911B21"/>
              </a:buClr>
              <a:buSzPts val="2600"/>
              <a:buFont typeface="Arial"/>
              <a:buAutoNum type="arabicPeriod"/>
            </a:pPr>
            <a:r>
              <a:rPr lang="en-US" sz="2600">
                <a:latin typeface="Calibri"/>
                <a:ea typeface="Calibri"/>
                <a:cs typeface="Calibri"/>
                <a:sym typeface="Calibri"/>
              </a:rPr>
              <a:t>Salaries and Wages Expense</a:t>
            </a:r>
            <a:endParaRPr/>
          </a:p>
        </p:txBody>
      </p:sp>
      <p:graphicFrame>
        <p:nvGraphicFramePr>
          <p:cNvPr id="489" name="Google Shape;489;p40"/>
          <p:cNvGraphicFramePr/>
          <p:nvPr/>
        </p:nvGraphicFramePr>
        <p:xfrm>
          <a:off x="4598762" y="3264232"/>
          <a:ext cx="3000000" cy="3000000"/>
        </p:xfrm>
        <a:graphic>
          <a:graphicData uri="http://schemas.openxmlformats.org/drawingml/2006/table">
            <a:tbl>
              <a:tblPr bandRow="1" firstRow="1">
                <a:noFill/>
                <a:tableStyleId>{B0F962D6-B9A0-4496-8093-3AE64DEFAC53}</a:tableStyleId>
              </a:tblPr>
              <a:tblGrid>
                <a:gridCol w="2001075"/>
                <a:gridCol w="2362200"/>
              </a:tblGrid>
              <a:tr h="370850">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Classification</a:t>
                      </a:r>
                      <a:endParaRPr sz="2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Effect on Equity</a:t>
                      </a:r>
                      <a:endParaRPr sz="24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1. Expense</a:t>
                      </a:r>
                      <a:endParaRPr b="0" sz="2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Decrease</a:t>
                      </a:r>
                      <a:endParaRPr b="0" sz="24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2. Revenue</a:t>
                      </a:r>
                      <a:endParaRPr b="0" sz="2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Increase</a:t>
                      </a:r>
                      <a:endParaRPr b="0" sz="24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   3. Dividends</a:t>
                      </a:r>
                      <a:endParaRPr b="0" sz="2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Decrease</a:t>
                      </a:r>
                      <a:endParaRPr b="0" sz="24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   4. Expense</a:t>
                      </a:r>
                      <a:endParaRPr b="0" sz="2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Calibri"/>
                        <a:buNone/>
                      </a:pPr>
                      <a:r>
                        <a:rPr lang="en-US" sz="2400" u="none" cap="none" strike="noStrike">
                          <a:latin typeface="Calibri"/>
                          <a:ea typeface="Calibri"/>
                          <a:cs typeface="Calibri"/>
                          <a:sym typeface="Calibri"/>
                        </a:rPr>
                        <a:t>Decrease</a:t>
                      </a:r>
                      <a:endParaRPr b="0" sz="2400" u="none" cap="none" strike="noStrike">
                        <a:solidFill>
                          <a:schemeClr val="dk1"/>
                        </a:solidFill>
                        <a:latin typeface="Calibri"/>
                        <a:ea typeface="Calibri"/>
                        <a:cs typeface="Calibri"/>
                        <a:sym typeface="Calibri"/>
                      </a:endParaRPr>
                    </a:p>
                  </a:txBody>
                  <a:tcPr marT="45725" marB="45725" marR="91450" marL="91450"/>
                </a:tc>
              </a:tr>
            </a:tbl>
          </a:graphicData>
        </a:graphic>
      </p:graphicFrame>
      <p:sp>
        <p:nvSpPr>
          <p:cNvPr id="490" name="Google Shape;490;p40"/>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1"/>
          <p:cNvSpPr txBox="1"/>
          <p:nvPr>
            <p:ph type="title"/>
          </p:nvPr>
        </p:nvSpPr>
        <p:spPr>
          <a:xfrm>
            <a:off x="0" y="457200"/>
            <a:ext cx="9144000" cy="1217488"/>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2800"/>
              <a:buFont typeface="Calibri"/>
              <a:buNone/>
            </a:pPr>
            <a:r>
              <a:rPr lang="en-US" sz="2800">
                <a:solidFill>
                  <a:srgbClr val="911621"/>
                </a:solidFill>
                <a:latin typeface="Calibri"/>
                <a:ea typeface="Calibri"/>
                <a:cs typeface="Calibri"/>
                <a:sym typeface="Calibri"/>
              </a:rPr>
              <a:t>LEARNING OBJECTIVE 4</a:t>
            </a:r>
            <a:br>
              <a:rPr lang="en-US" sz="2800">
                <a:solidFill>
                  <a:srgbClr val="911621"/>
                </a:solidFill>
                <a:latin typeface="Calibri"/>
                <a:ea typeface="Calibri"/>
                <a:cs typeface="Calibri"/>
                <a:sym typeface="Calibri"/>
              </a:rPr>
            </a:br>
            <a:r>
              <a:rPr lang="en-US" sz="2800">
                <a:solidFill>
                  <a:schemeClr val="dk1"/>
                </a:solidFill>
                <a:latin typeface="Calibri"/>
                <a:ea typeface="Calibri"/>
                <a:cs typeface="Calibri"/>
                <a:sym typeface="Calibri"/>
              </a:rPr>
              <a:t>Analyze the Effects of Business Transactions on the Accounting Equation</a:t>
            </a:r>
            <a:endParaRPr sz="2800">
              <a:solidFill>
                <a:schemeClr val="dk1"/>
              </a:solidFill>
              <a:latin typeface="Calibri"/>
              <a:ea typeface="Calibri"/>
              <a:cs typeface="Calibri"/>
              <a:sym typeface="Calibri"/>
            </a:endParaRPr>
          </a:p>
        </p:txBody>
      </p:sp>
      <p:sp>
        <p:nvSpPr>
          <p:cNvPr id="496" name="Google Shape;496;p41"/>
          <p:cNvSpPr txBox="1"/>
          <p:nvPr>
            <p:ph idx="1" type="body"/>
          </p:nvPr>
        </p:nvSpPr>
        <p:spPr>
          <a:xfrm>
            <a:off x="304800" y="1752600"/>
            <a:ext cx="8534400" cy="24117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00000"/>
              </a:buClr>
              <a:buSzPts val="2080"/>
              <a:buNone/>
            </a:pPr>
            <a:r>
              <a:rPr b="1" lang="en-US" sz="2600">
                <a:latin typeface="Calibri"/>
                <a:ea typeface="Calibri"/>
                <a:cs typeface="Calibri"/>
                <a:sym typeface="Calibri"/>
              </a:rPr>
              <a:t>Transactions</a:t>
            </a:r>
            <a:r>
              <a:rPr lang="en-US" sz="2600">
                <a:latin typeface="Calibri"/>
                <a:ea typeface="Calibri"/>
                <a:cs typeface="Calibri"/>
                <a:sym typeface="Calibri"/>
              </a:rPr>
              <a:t> are a business’s economic events recorded by accountants.</a:t>
            </a:r>
            <a:endParaRPr/>
          </a:p>
          <a:p>
            <a:pPr indent="-291600" lvl="1" marL="291600" rtl="0" algn="l">
              <a:lnSpc>
                <a:spcPct val="100000"/>
              </a:lnSpc>
              <a:spcBef>
                <a:spcPts val="0"/>
              </a:spcBef>
              <a:spcAft>
                <a:spcPts val="0"/>
              </a:spcAft>
              <a:buClr>
                <a:srgbClr val="911B21"/>
              </a:buClr>
              <a:buSzPts val="2600"/>
              <a:buFont typeface="Arial"/>
              <a:buChar char="•"/>
            </a:pPr>
            <a:r>
              <a:rPr lang="en-US" sz="2600">
                <a:latin typeface="Calibri"/>
                <a:ea typeface="Calibri"/>
                <a:cs typeface="Calibri"/>
                <a:sym typeface="Calibri"/>
              </a:rPr>
              <a:t>May be</a:t>
            </a:r>
            <a:r>
              <a:rPr b="1" lang="en-US" sz="2600">
                <a:latin typeface="Calibri"/>
                <a:ea typeface="Calibri"/>
                <a:cs typeface="Calibri"/>
                <a:sym typeface="Calibri"/>
              </a:rPr>
              <a:t> external</a:t>
            </a:r>
            <a:r>
              <a:rPr lang="en-US" sz="2600">
                <a:latin typeface="Calibri"/>
                <a:ea typeface="Calibri"/>
                <a:cs typeface="Calibri"/>
                <a:sym typeface="Calibri"/>
              </a:rPr>
              <a:t> or </a:t>
            </a:r>
            <a:r>
              <a:rPr b="1" lang="en-US" sz="2600">
                <a:latin typeface="Calibri"/>
                <a:ea typeface="Calibri"/>
                <a:cs typeface="Calibri"/>
                <a:sym typeface="Calibri"/>
              </a:rPr>
              <a:t>internal</a:t>
            </a:r>
            <a:r>
              <a:rPr lang="en-US" sz="2600">
                <a:latin typeface="Calibri"/>
                <a:ea typeface="Calibri"/>
                <a:cs typeface="Calibri"/>
                <a:sym typeface="Calibri"/>
              </a:rPr>
              <a:t>.</a:t>
            </a:r>
            <a:endParaRPr/>
          </a:p>
          <a:p>
            <a:pPr indent="-291600" lvl="1" marL="291600" rtl="0" algn="l">
              <a:lnSpc>
                <a:spcPct val="100000"/>
              </a:lnSpc>
              <a:spcBef>
                <a:spcPts val="0"/>
              </a:spcBef>
              <a:spcAft>
                <a:spcPts val="0"/>
              </a:spcAft>
              <a:buClr>
                <a:srgbClr val="911B21"/>
              </a:buClr>
              <a:buSzPts val="2600"/>
              <a:buFont typeface="Arial"/>
              <a:buChar char="•"/>
            </a:pPr>
            <a:r>
              <a:rPr b="1" lang="en-US" sz="2600">
                <a:solidFill>
                  <a:srgbClr val="FF0000"/>
                </a:solidFill>
                <a:latin typeface="Calibri"/>
                <a:ea typeface="Calibri"/>
                <a:cs typeface="Calibri"/>
                <a:sym typeface="Calibri"/>
              </a:rPr>
              <a:t>Not all activities represent transactions</a:t>
            </a:r>
            <a:r>
              <a:rPr lang="en-US" sz="2600">
                <a:latin typeface="Calibri"/>
                <a:ea typeface="Calibri"/>
                <a:cs typeface="Calibri"/>
                <a:sym typeface="Calibri"/>
              </a:rPr>
              <a:t>. </a:t>
            </a:r>
            <a:r>
              <a:rPr lang="en-US" sz="2000">
                <a:latin typeface="Calibri"/>
                <a:ea typeface="Calibri"/>
                <a:cs typeface="Calibri"/>
                <a:sym typeface="Calibri"/>
              </a:rPr>
              <a:t>Money, dual effect, changed the financial position of the business.</a:t>
            </a:r>
            <a:endParaRPr sz="2600">
              <a:latin typeface="Calibri"/>
              <a:ea typeface="Calibri"/>
              <a:cs typeface="Calibri"/>
              <a:sym typeface="Calibri"/>
            </a:endParaRPr>
          </a:p>
          <a:p>
            <a:pPr indent="-291600" lvl="1" marL="291600" rtl="0" algn="l">
              <a:lnSpc>
                <a:spcPct val="100000"/>
              </a:lnSpc>
              <a:spcBef>
                <a:spcPts val="0"/>
              </a:spcBef>
              <a:spcAft>
                <a:spcPts val="0"/>
              </a:spcAft>
              <a:buClr>
                <a:srgbClr val="911B21"/>
              </a:buClr>
              <a:buSzPts val="2600"/>
              <a:buFont typeface="Arial"/>
              <a:buChar char="•"/>
            </a:pPr>
            <a:r>
              <a:rPr lang="en-US" sz="2600">
                <a:latin typeface="Calibri"/>
                <a:ea typeface="Calibri"/>
                <a:cs typeface="Calibri"/>
                <a:sym typeface="Calibri"/>
              </a:rPr>
              <a:t>Have a </a:t>
            </a:r>
            <a:r>
              <a:rPr lang="en-US" sz="2600">
                <a:solidFill>
                  <a:srgbClr val="FF0000"/>
                </a:solidFill>
                <a:latin typeface="Calibri"/>
                <a:ea typeface="Calibri"/>
                <a:cs typeface="Calibri"/>
                <a:sym typeface="Calibri"/>
              </a:rPr>
              <a:t>dual effect </a:t>
            </a:r>
            <a:r>
              <a:rPr lang="en-US" sz="2600">
                <a:latin typeface="Calibri"/>
                <a:ea typeface="Calibri"/>
                <a:cs typeface="Calibri"/>
                <a:sym typeface="Calibri"/>
              </a:rPr>
              <a:t>on the accounting equation.</a:t>
            </a:r>
            <a:endParaRPr/>
          </a:p>
        </p:txBody>
      </p:sp>
      <p:pic>
        <p:nvPicPr>
          <p:cNvPr descr="A flow diagram shows nine steps involved in the accounting cycle as analyze business transactions (highlighted), journalize, post, trial balance, adjusting entries, adjusted trial balance, financial statements, closing entries and post-closing entries from left to right." id="497" name="Google Shape;497;p41"/>
          <p:cNvPicPr preferRelativeResize="0"/>
          <p:nvPr>
            <p:ph idx="2" type="pic"/>
          </p:nvPr>
        </p:nvPicPr>
        <p:blipFill rotWithShape="1">
          <a:blip r:embed="rId3">
            <a:alphaModFix/>
          </a:blip>
          <a:srcRect b="0" l="0" r="0" t="0"/>
          <a:stretch/>
        </p:blipFill>
        <p:spPr>
          <a:xfrm>
            <a:off x="184932" y="5056370"/>
            <a:ext cx="8749622" cy="969486"/>
          </a:xfrm>
          <a:prstGeom prst="rect">
            <a:avLst/>
          </a:prstGeom>
          <a:noFill/>
          <a:ln>
            <a:noFill/>
          </a:ln>
        </p:spPr>
      </p:pic>
      <p:sp>
        <p:nvSpPr>
          <p:cNvPr id="498" name="Google Shape;498;p41"/>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
        <p:nvSpPr>
          <p:cNvPr id="499" name="Google Shape;499;p41"/>
          <p:cNvSpPr/>
          <p:nvPr/>
        </p:nvSpPr>
        <p:spPr>
          <a:xfrm>
            <a:off x="450511" y="4164376"/>
            <a:ext cx="8496300" cy="158504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2000" u="none" cap="none" strike="noStrike">
                <a:solidFill>
                  <a:schemeClr val="dk1"/>
                </a:solidFill>
                <a:latin typeface="Calibri"/>
                <a:ea typeface="Calibri"/>
                <a:cs typeface="Calibri"/>
                <a:sym typeface="Calibri"/>
              </a:rPr>
              <a:t>Assets</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Liabilities</a:t>
            </a:r>
            <a:r>
              <a:rPr b="1" i="0" lang="en-US" sz="2000" u="none" cap="none" strike="noStrike">
                <a:solidFill>
                  <a:schemeClr val="dk1"/>
                </a:solidFill>
                <a:latin typeface="Calibri"/>
                <a:ea typeface="Calibri"/>
                <a:cs typeface="Calibri"/>
                <a:sym typeface="Calibri"/>
              </a:rPr>
              <a:t> + Stockholders’ Equity</a:t>
            </a:r>
            <a:endParaRPr/>
          </a:p>
          <a:p>
            <a:pPr indent="0" lvl="0" marL="0" marR="0" rtl="0" algn="just">
              <a:spcBef>
                <a:spcPts val="0"/>
              </a:spcBef>
              <a:spcAft>
                <a:spcPts val="0"/>
              </a:spcAft>
              <a:buNone/>
            </a:pPr>
            <a:r>
              <a:rPr b="1" i="0" lang="en-US" sz="2000" u="none" cap="none" strike="noStrike">
                <a:solidFill>
                  <a:srgbClr val="0033CC"/>
                </a:solidFill>
                <a:latin typeface="Calibri"/>
                <a:ea typeface="Calibri"/>
                <a:cs typeface="Calibri"/>
                <a:sym typeface="Calibri"/>
              </a:rPr>
              <a:t>500000 =			500000</a:t>
            </a:r>
            <a:endParaRPr/>
          </a:p>
          <a:p>
            <a:pPr indent="0" lvl="0" marL="0" marR="0" rtl="0" algn="just">
              <a:spcBef>
                <a:spcPts val="0"/>
              </a:spcBef>
              <a:spcAft>
                <a:spcPts val="0"/>
              </a:spcAft>
              <a:buNone/>
            </a:pPr>
            <a:r>
              <a:rPr b="1" i="0" lang="en-US" sz="2000" u="none" cap="none" strike="noStrike">
                <a:solidFill>
                  <a:schemeClr val="dk1"/>
                </a:solidFill>
                <a:latin typeface="Calibri"/>
                <a:ea typeface="Calibri"/>
                <a:cs typeface="Calibri"/>
                <a:sym typeface="Calibri"/>
              </a:rPr>
              <a:t>300000 = 300000</a:t>
            </a:r>
            <a:endParaRPr/>
          </a:p>
          <a:p>
            <a:pPr indent="0" lvl="0" marL="0" marR="0" rtl="0" algn="l">
              <a:spcBef>
                <a:spcPts val="624"/>
              </a:spcBef>
              <a:spcAft>
                <a:spcPts val="0"/>
              </a:spcAft>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Transaction or Not?</a:t>
            </a:r>
            <a:endParaRPr sz="4400">
              <a:latin typeface="Calibri"/>
              <a:ea typeface="Calibri"/>
              <a:cs typeface="Calibri"/>
              <a:sym typeface="Calibri"/>
            </a:endParaRPr>
          </a:p>
        </p:txBody>
      </p:sp>
      <p:pic>
        <p:nvPicPr>
          <p:cNvPr descr="An illustration shows transaction identification process. The three rows in the illustration depict events, criterion, and record or don’t record.  The first row labeled events. There are three images in the first row: the first image shows a man holding a package labeled DELL, a building behind him is labeled chip city, the text below reads, purchase computer, yes, record; the second image shows two men and a woman on a discussion, the poster behind them is labeled travel, the text below reads, discuss guided trip options with potential customer, No, don’t record; the third image shows a man working in a computer, the text below reads, pay rent, yes, record.  The second row is labeled Criterion. The text box in the second row reads, Is the financial position (assets, liabilities, or stockholders’ equity) of the company changed? The third row is labeled Record/Don’t Record. " id="505" name="Google Shape;505;p42"/>
          <p:cNvPicPr preferRelativeResize="0"/>
          <p:nvPr>
            <p:ph idx="2" type="pic"/>
          </p:nvPr>
        </p:nvPicPr>
        <p:blipFill rotWithShape="1">
          <a:blip r:embed="rId3">
            <a:alphaModFix/>
          </a:blip>
          <a:srcRect b="0" l="0" r="0" t="0"/>
          <a:stretch/>
        </p:blipFill>
        <p:spPr>
          <a:xfrm>
            <a:off x="350692" y="1946336"/>
            <a:ext cx="8442617" cy="4096892"/>
          </a:xfrm>
          <a:prstGeom prst="rect">
            <a:avLst/>
          </a:prstGeom>
          <a:noFill/>
          <a:ln>
            <a:noFill/>
          </a:ln>
        </p:spPr>
      </p:pic>
      <p:sp>
        <p:nvSpPr>
          <p:cNvPr id="506" name="Google Shape;506;p42"/>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29032"/>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Accounting Equation</a:t>
            </a:r>
            <a:endParaRPr sz="3100">
              <a:latin typeface="Calibri"/>
              <a:ea typeface="Calibri"/>
              <a:cs typeface="Calibri"/>
              <a:sym typeface="Calibri"/>
            </a:endParaRPr>
          </a:p>
        </p:txBody>
      </p:sp>
      <p:pic>
        <p:nvPicPr>
          <p:cNvPr descr="A flow chart of the expanded accounting equation begins with the accounting equation expressed as: Assets = Liabilities + Stockholders’ Equity. Two red arrows flow from stockholders’ Equity pointing to Common stock plus Retained Earnings. Three red arrows flows from Retained Earnings points to revenues minus expenses minus dividends." id="513" name="Google Shape;513;p43"/>
          <p:cNvPicPr preferRelativeResize="0"/>
          <p:nvPr>
            <p:ph idx="2" type="pic"/>
          </p:nvPr>
        </p:nvPicPr>
        <p:blipFill rotWithShape="1">
          <a:blip r:embed="rId3">
            <a:alphaModFix/>
          </a:blip>
          <a:srcRect b="0" l="0" r="0" t="0"/>
          <a:stretch/>
        </p:blipFill>
        <p:spPr>
          <a:xfrm>
            <a:off x="295148" y="2065295"/>
            <a:ext cx="8553705" cy="2727410"/>
          </a:xfrm>
          <a:prstGeom prst="rect">
            <a:avLst/>
          </a:prstGeom>
          <a:noFill/>
          <a:ln>
            <a:noFill/>
          </a:ln>
        </p:spPr>
      </p:pic>
      <p:sp>
        <p:nvSpPr>
          <p:cNvPr id="514" name="Google Shape;514;p43"/>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graphicFrame>
        <p:nvGraphicFramePr>
          <p:cNvPr id="515" name="Google Shape;515;p43"/>
          <p:cNvGraphicFramePr/>
          <p:nvPr/>
        </p:nvGraphicFramePr>
        <p:xfrm>
          <a:off x="4698999" y="4953000"/>
          <a:ext cx="3000000" cy="3000000"/>
        </p:xfrm>
        <a:graphic>
          <a:graphicData uri="http://schemas.openxmlformats.org/drawingml/2006/table">
            <a:tbl>
              <a:tblPr bandRow="1" firstRow="1">
                <a:noFill/>
                <a:tableStyleId>{571DA7A0-2A1A-414D-ACD9-0591774F09BB}</a:tableStyleId>
              </a:tblPr>
              <a:tblGrid>
                <a:gridCol w="4149850"/>
              </a:tblGrid>
              <a:tr h="370850">
                <a:tc>
                  <a:txBody>
                    <a:bodyPr/>
                    <a:lstStyle/>
                    <a:p>
                      <a:pPr indent="0" lvl="0" marL="0" marR="0" rtl="0" algn="l">
                        <a:spcBef>
                          <a:spcPts val="0"/>
                        </a:spcBef>
                        <a:spcAft>
                          <a:spcPts val="0"/>
                        </a:spcAft>
                        <a:buNone/>
                      </a:pPr>
                      <a:r>
                        <a:rPr lang="en-US" sz="1800" u="none" cap="none" strike="noStrike"/>
                        <a:t>6000                   -  4000=</a:t>
                      </a:r>
                      <a:r>
                        <a:rPr lang="en-US" sz="1800" u="none" cap="none" strike="noStrike">
                          <a:solidFill>
                            <a:srgbClr val="FF0000"/>
                          </a:solidFill>
                        </a:rPr>
                        <a:t>2000</a:t>
                      </a:r>
                      <a:r>
                        <a:rPr lang="en-US" sz="1800" u="none" cap="none" strike="noStrike"/>
                        <a:t>-  500=</a:t>
                      </a:r>
                      <a:r>
                        <a:rPr lang="en-US" sz="1800" u="none" cap="none" strike="noStrike">
                          <a:solidFill>
                            <a:srgbClr val="FF0000"/>
                          </a:solidFill>
                        </a:rPr>
                        <a:t>1500</a:t>
                      </a:r>
                      <a:endParaRPr/>
                    </a:p>
                  </a:txBody>
                  <a:tcPr marT="45725" marB="45725" marR="91450" marL="9145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Investment of Cash by Stockholders</a:t>
            </a:r>
            <a:endParaRPr sz="4400">
              <a:latin typeface="Calibri"/>
              <a:ea typeface="Calibri"/>
              <a:cs typeface="Calibri"/>
              <a:sym typeface="Calibri"/>
            </a:endParaRPr>
          </a:p>
        </p:txBody>
      </p:sp>
      <p:sp>
        <p:nvSpPr>
          <p:cNvPr id="522" name="Google Shape;522;p44"/>
          <p:cNvSpPr txBox="1"/>
          <p:nvPr>
            <p:ph idx="1" type="body"/>
          </p:nvPr>
        </p:nvSpPr>
        <p:spPr>
          <a:xfrm>
            <a:off x="281840" y="1646582"/>
            <a:ext cx="8539163" cy="304417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solidFill>
                  <a:srgbClr val="FF0000"/>
                </a:solidFill>
                <a:latin typeface="Calibri"/>
                <a:ea typeface="Calibri"/>
                <a:cs typeface="Calibri"/>
                <a:sym typeface="Calibri"/>
              </a:rPr>
              <a:t>Transaction 1. Investment of Cash by Stockholders </a:t>
            </a:r>
            <a:endParaRPr/>
          </a:p>
          <a:p>
            <a:pPr indent="0" lvl="0" marL="0" rtl="0" algn="l">
              <a:lnSpc>
                <a:spcPct val="100000"/>
              </a:lnSpc>
              <a:spcBef>
                <a:spcPts val="555"/>
              </a:spcBef>
              <a:spcAft>
                <a:spcPts val="0"/>
              </a:spcAft>
              <a:buSzPts val="2400"/>
              <a:buNone/>
            </a:pPr>
            <a:r>
              <a:rPr b="1" lang="en-US" sz="2400" u="sng">
                <a:solidFill>
                  <a:srgbClr val="0033CC"/>
                </a:solidFill>
                <a:latin typeface="Calibri"/>
                <a:ea typeface="Calibri"/>
                <a:cs typeface="Calibri"/>
                <a:sym typeface="Calibri"/>
              </a:rPr>
              <a:t>Ray and Barbara Neal </a:t>
            </a:r>
            <a:r>
              <a:rPr b="1" lang="en-US" sz="2400">
                <a:solidFill>
                  <a:srgbClr val="0033CC"/>
                </a:solidFill>
                <a:latin typeface="Calibri"/>
                <a:ea typeface="Calibri"/>
                <a:cs typeface="Calibri"/>
                <a:sym typeface="Calibri"/>
              </a:rPr>
              <a:t>decide to start </a:t>
            </a:r>
            <a:r>
              <a:rPr b="1" lang="en-US" sz="2400" u="sng">
                <a:solidFill>
                  <a:srgbClr val="0033CC"/>
                </a:solidFill>
                <a:latin typeface="Calibri"/>
                <a:ea typeface="Calibri"/>
                <a:cs typeface="Calibri"/>
                <a:sym typeface="Calibri"/>
              </a:rPr>
              <a:t>a smartphone app </a:t>
            </a:r>
            <a:r>
              <a:rPr b="1" lang="en-US" sz="2400">
                <a:solidFill>
                  <a:srgbClr val="0033CC"/>
                </a:solidFill>
                <a:latin typeface="Calibri"/>
                <a:ea typeface="Calibri"/>
                <a:cs typeface="Calibri"/>
                <a:sym typeface="Calibri"/>
              </a:rPr>
              <a:t>development company that they incorporate as </a:t>
            </a:r>
            <a:r>
              <a:rPr b="1" lang="en-US" sz="2400" u="sng">
                <a:solidFill>
                  <a:srgbClr val="0033CC"/>
                </a:solidFill>
                <a:latin typeface="Calibri"/>
                <a:ea typeface="Calibri"/>
                <a:cs typeface="Calibri"/>
                <a:sym typeface="Calibri"/>
              </a:rPr>
              <a:t>Softbyte Inc</a:t>
            </a:r>
            <a:r>
              <a:rPr b="1" lang="en-US" sz="2400">
                <a:solidFill>
                  <a:srgbClr val="0033CC"/>
                </a:solidFill>
                <a:latin typeface="Calibri"/>
                <a:ea typeface="Calibri"/>
                <a:cs typeface="Calibri"/>
                <a:sym typeface="Calibri"/>
              </a:rPr>
              <a:t>. </a:t>
            </a:r>
            <a:r>
              <a:rPr b="1" lang="en-US" sz="2400" u="sng">
                <a:solidFill>
                  <a:srgbClr val="FE0000"/>
                </a:solidFill>
                <a:latin typeface="Calibri"/>
                <a:ea typeface="Calibri"/>
                <a:cs typeface="Calibri"/>
                <a:sym typeface="Calibri"/>
              </a:rPr>
              <a:t>On September 1, 2020, they invest $</a:t>
            </a:r>
            <a:r>
              <a:rPr b="1" lang="en-US" sz="2400" u="sng">
                <a:latin typeface="Calibri"/>
                <a:ea typeface="Calibri"/>
                <a:cs typeface="Calibri"/>
                <a:sym typeface="Calibri"/>
              </a:rPr>
              <a:t>15,000 cash </a:t>
            </a:r>
            <a:r>
              <a:rPr b="1" lang="en-US" sz="2400" u="sng">
                <a:solidFill>
                  <a:srgbClr val="FE0000"/>
                </a:solidFill>
                <a:latin typeface="Calibri"/>
                <a:ea typeface="Calibri"/>
                <a:cs typeface="Calibri"/>
                <a:sym typeface="Calibri"/>
              </a:rPr>
              <a:t>in the business in exchange for </a:t>
            </a:r>
            <a:r>
              <a:rPr b="1" lang="en-US" sz="2400" u="sng">
                <a:latin typeface="Calibri"/>
                <a:ea typeface="Calibri"/>
                <a:cs typeface="Calibri"/>
                <a:sym typeface="Calibri"/>
              </a:rPr>
              <a:t>$15,000 of common stock</a:t>
            </a:r>
            <a:r>
              <a:rPr b="1" lang="en-US" sz="2400" u="sng">
                <a:solidFill>
                  <a:srgbClr val="FE0000"/>
                </a:solidFill>
                <a:latin typeface="Calibri"/>
                <a:ea typeface="Calibri"/>
                <a:cs typeface="Calibri"/>
                <a:sym typeface="Calibri"/>
              </a:rPr>
              <a:t>.</a:t>
            </a:r>
            <a:r>
              <a:rPr b="1" lang="en-US" sz="2400">
                <a:solidFill>
                  <a:srgbClr val="FE0000"/>
                </a:solidFill>
                <a:latin typeface="Calibri"/>
                <a:ea typeface="Calibri"/>
                <a:cs typeface="Calibri"/>
                <a:sym typeface="Calibri"/>
              </a:rPr>
              <a:t> </a:t>
            </a:r>
            <a:r>
              <a:rPr lang="en-US" sz="2400">
                <a:latin typeface="Calibri"/>
                <a:ea typeface="Calibri"/>
                <a:cs typeface="Calibri"/>
                <a:sym typeface="Calibri"/>
              </a:rPr>
              <a:t>The common stock indicates the ownership interest that the Neals have in Softbyte Inc. This transaction results in an equal increase in both assets and stockholders’ equity.</a:t>
            </a:r>
            <a:endParaRPr sz="2400">
              <a:latin typeface="Calibri"/>
              <a:ea typeface="Calibri"/>
              <a:cs typeface="Calibri"/>
              <a:sym typeface="Calibri"/>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The transaction is numbered as (1). The 15,000 amount is displayed with plus sign as an increase under both the Cash and Common Stock accounts." id="523" name="Google Shape;523;p44"/>
          <p:cNvPicPr preferRelativeResize="0"/>
          <p:nvPr>
            <p:ph idx="2" type="pic"/>
          </p:nvPr>
        </p:nvPicPr>
        <p:blipFill rotWithShape="1">
          <a:blip r:embed="rId3">
            <a:alphaModFix/>
          </a:blip>
          <a:srcRect b="0" l="0" r="0" t="0"/>
          <a:stretch/>
        </p:blipFill>
        <p:spPr>
          <a:xfrm>
            <a:off x="281840" y="4795283"/>
            <a:ext cx="8771720" cy="1215752"/>
          </a:xfrm>
          <a:prstGeom prst="rect">
            <a:avLst/>
          </a:prstGeom>
          <a:noFill/>
          <a:ln>
            <a:noFill/>
          </a:ln>
        </p:spPr>
      </p:pic>
      <p:sp>
        <p:nvSpPr>
          <p:cNvPr id="524" name="Google Shape;524;p44"/>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Purchase of Equipment for Cash</a:t>
            </a:r>
            <a:endParaRPr sz="4400">
              <a:latin typeface="Calibri"/>
              <a:ea typeface="Calibri"/>
              <a:cs typeface="Calibri"/>
              <a:sym typeface="Calibri"/>
            </a:endParaRPr>
          </a:p>
        </p:txBody>
      </p:sp>
      <p:sp>
        <p:nvSpPr>
          <p:cNvPr id="530" name="Google Shape;530;p45"/>
          <p:cNvSpPr txBox="1"/>
          <p:nvPr>
            <p:ph idx="1" type="body"/>
          </p:nvPr>
        </p:nvSpPr>
        <p:spPr>
          <a:xfrm>
            <a:off x="304800" y="1752599"/>
            <a:ext cx="8534400" cy="101710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Transaction 2. Purchase of Equipment for Cash </a:t>
            </a:r>
            <a:endParaRPr/>
          </a:p>
          <a:p>
            <a:pPr indent="0" lvl="0" marL="0" rtl="0" algn="l">
              <a:lnSpc>
                <a:spcPct val="100000"/>
              </a:lnSpc>
              <a:spcBef>
                <a:spcPts val="555"/>
              </a:spcBef>
              <a:spcAft>
                <a:spcPts val="0"/>
              </a:spcAft>
              <a:buSzPts val="2600"/>
              <a:buNone/>
            </a:pPr>
            <a:r>
              <a:rPr lang="en-US" sz="2600">
                <a:solidFill>
                  <a:srgbClr val="FF0000"/>
                </a:solidFill>
                <a:latin typeface="Calibri"/>
                <a:ea typeface="Calibri"/>
                <a:cs typeface="Calibri"/>
                <a:sym typeface="Calibri"/>
              </a:rPr>
              <a:t>Softbyte Inc. </a:t>
            </a:r>
            <a:r>
              <a:rPr lang="en-US" sz="2600">
                <a:latin typeface="Calibri"/>
                <a:ea typeface="Calibri"/>
                <a:cs typeface="Calibri"/>
                <a:sym typeface="Calibri"/>
              </a:rPr>
              <a:t>purchases computer equipment for </a:t>
            </a:r>
            <a:r>
              <a:rPr b="1" lang="en-US" sz="2600">
                <a:latin typeface="Calibri"/>
                <a:ea typeface="Calibri"/>
                <a:cs typeface="Calibri"/>
                <a:sym typeface="Calibri"/>
              </a:rPr>
              <a:t>$7,000 cash</a:t>
            </a:r>
            <a:r>
              <a:rPr lang="en-US" sz="2600">
                <a:latin typeface="Calibri"/>
                <a:ea typeface="Calibri"/>
                <a:cs typeface="Calibri"/>
                <a:sym typeface="Calibri"/>
              </a:rPr>
              <a:t>.</a:t>
            </a:r>
            <a:endParaRPr sz="2600">
              <a:latin typeface="Calibri"/>
              <a:ea typeface="Calibri"/>
              <a:cs typeface="Calibri"/>
              <a:sym typeface="Calibri"/>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Two transactions given are listed as follows: The transaction is numbered as (1). The 15,000 amount is displayed with plus sign as an increase under both the Cash and Common Stock accounts. The transaction is numbered as (2). The negative 7,000 is displayed under the Cash column and the amount 7,000 is displayed with a plus sign as an increase under the Equipment account in the second row." id="531" name="Google Shape;531;p45"/>
          <p:cNvPicPr preferRelativeResize="0"/>
          <p:nvPr>
            <p:ph idx="2" type="pic"/>
          </p:nvPr>
        </p:nvPicPr>
        <p:blipFill rotWithShape="1">
          <a:blip r:embed="rId3">
            <a:alphaModFix/>
          </a:blip>
          <a:srcRect b="0" l="0" r="0" t="0"/>
          <a:stretch/>
        </p:blipFill>
        <p:spPr>
          <a:xfrm>
            <a:off x="478181" y="4417230"/>
            <a:ext cx="8187638" cy="1402202"/>
          </a:xfrm>
          <a:prstGeom prst="rect">
            <a:avLst/>
          </a:prstGeom>
          <a:noFill/>
          <a:ln>
            <a:noFill/>
          </a:ln>
        </p:spPr>
      </p:pic>
      <p:sp>
        <p:nvSpPr>
          <p:cNvPr id="532" name="Google Shape;532;p45"/>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Purchase of Supplies on Credit</a:t>
            </a:r>
            <a:endParaRPr sz="4400">
              <a:latin typeface="Calibri"/>
              <a:ea typeface="Calibri"/>
              <a:cs typeface="Calibri"/>
              <a:sym typeface="Calibri"/>
            </a:endParaRPr>
          </a:p>
        </p:txBody>
      </p:sp>
      <p:sp>
        <p:nvSpPr>
          <p:cNvPr id="538" name="Google Shape;538;p46"/>
          <p:cNvSpPr txBox="1"/>
          <p:nvPr>
            <p:ph idx="1" type="body"/>
          </p:nvPr>
        </p:nvSpPr>
        <p:spPr>
          <a:xfrm>
            <a:off x="381000" y="1752599"/>
            <a:ext cx="8516204" cy="19287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Transaction 3. Purchase of Supplies on account </a:t>
            </a:r>
            <a:endParaRPr/>
          </a:p>
          <a:p>
            <a:pPr indent="0" lvl="0" marL="0" rtl="0" algn="l">
              <a:lnSpc>
                <a:spcPct val="100000"/>
              </a:lnSpc>
              <a:spcBef>
                <a:spcPts val="555"/>
              </a:spcBef>
              <a:spcAft>
                <a:spcPts val="0"/>
              </a:spcAft>
              <a:buSzPts val="2600"/>
              <a:buNone/>
            </a:pPr>
            <a:r>
              <a:rPr lang="en-US" sz="2600">
                <a:latin typeface="Calibri"/>
                <a:ea typeface="Calibri"/>
                <a:cs typeface="Calibri"/>
                <a:sym typeface="Calibri"/>
              </a:rPr>
              <a:t>Softbyte Inc. </a:t>
            </a:r>
            <a:r>
              <a:rPr b="1" lang="en-US" sz="2600">
                <a:latin typeface="Calibri"/>
                <a:ea typeface="Calibri"/>
                <a:cs typeface="Calibri"/>
                <a:sym typeface="Calibri"/>
              </a:rPr>
              <a:t>purchases for $1,600,</a:t>
            </a:r>
            <a:r>
              <a:rPr lang="en-US" sz="2600">
                <a:latin typeface="Calibri"/>
                <a:ea typeface="Calibri"/>
                <a:cs typeface="Calibri"/>
                <a:sym typeface="Calibri"/>
              </a:rPr>
              <a:t> </a:t>
            </a:r>
            <a:r>
              <a:rPr lang="en-US" sz="2600">
                <a:solidFill>
                  <a:srgbClr val="FF0000"/>
                </a:solidFill>
                <a:latin typeface="Calibri"/>
                <a:ea typeface="Calibri"/>
                <a:cs typeface="Calibri"/>
                <a:sym typeface="Calibri"/>
              </a:rPr>
              <a:t>headsets and other accessories</a:t>
            </a:r>
            <a:r>
              <a:rPr lang="en-US" sz="2600">
                <a:latin typeface="Calibri"/>
                <a:ea typeface="Calibri"/>
                <a:cs typeface="Calibri"/>
                <a:sym typeface="Calibri"/>
              </a:rPr>
              <a:t> expected to last several months. The supplier allows Softbyte to pay this bill in October.</a:t>
            </a:r>
            <a:endParaRPr sz="2600">
              <a:latin typeface="Calibri"/>
              <a:ea typeface="Calibri"/>
              <a:cs typeface="Calibri"/>
              <a:sym typeface="Calibri"/>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Three transactions given are listed as follows: The transaction is numbered as (1). The 15,000 amount is displayed with plus sign as an increase under both the Cash and Common Stock accounts. The transaction is numbered as (2). The negative 7,000 is displayed under the Cash column and the amount 7,000 is displayed with a plus sign as an increase under the Equipment account in the second row. The transaction is numbered as (3). The 1,600 amount is displayed with plus sign as an increase under both Supplies and Accounts Payable account in the third row." id="539" name="Google Shape;539;p46"/>
          <p:cNvPicPr preferRelativeResize="0"/>
          <p:nvPr>
            <p:ph idx="2" type="pic"/>
          </p:nvPr>
        </p:nvPicPr>
        <p:blipFill rotWithShape="1">
          <a:blip r:embed="rId3">
            <a:alphaModFix/>
          </a:blip>
          <a:srcRect b="0" l="0" r="0" t="0"/>
          <a:stretch/>
        </p:blipFill>
        <p:spPr>
          <a:xfrm>
            <a:off x="538464" y="3813576"/>
            <a:ext cx="8067072" cy="2160682"/>
          </a:xfrm>
          <a:prstGeom prst="rect">
            <a:avLst/>
          </a:prstGeom>
          <a:noFill/>
          <a:ln>
            <a:noFill/>
          </a:ln>
        </p:spPr>
      </p:pic>
      <p:sp>
        <p:nvSpPr>
          <p:cNvPr id="540" name="Google Shape;540;p46"/>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Services Performed for Cash</a:t>
            </a:r>
            <a:endParaRPr sz="4400">
              <a:latin typeface="Calibri"/>
              <a:ea typeface="Calibri"/>
              <a:cs typeface="Calibri"/>
              <a:sym typeface="Calibri"/>
            </a:endParaRPr>
          </a:p>
        </p:txBody>
      </p:sp>
      <p:sp>
        <p:nvSpPr>
          <p:cNvPr id="546" name="Google Shape;546;p47"/>
          <p:cNvSpPr txBox="1"/>
          <p:nvPr>
            <p:ph idx="1" type="body"/>
          </p:nvPr>
        </p:nvSpPr>
        <p:spPr>
          <a:xfrm>
            <a:off x="304800" y="1752599"/>
            <a:ext cx="8534400" cy="165321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Transaction 4. Services Performed for Cash </a:t>
            </a:r>
            <a:endParaRPr/>
          </a:p>
          <a:p>
            <a:pPr indent="0" lvl="0" marL="0" rtl="0" algn="l">
              <a:lnSpc>
                <a:spcPct val="100000"/>
              </a:lnSpc>
              <a:spcBef>
                <a:spcPts val="555"/>
              </a:spcBef>
              <a:spcAft>
                <a:spcPts val="0"/>
              </a:spcAft>
              <a:buSzPts val="2600"/>
              <a:buNone/>
            </a:pPr>
            <a:r>
              <a:rPr lang="en-US" sz="2600">
                <a:latin typeface="Calibri"/>
                <a:ea typeface="Calibri"/>
                <a:cs typeface="Calibri"/>
                <a:sym typeface="Calibri"/>
              </a:rPr>
              <a:t>Softbyte Inc. receives </a:t>
            </a:r>
            <a:r>
              <a:rPr b="1" lang="en-US" sz="2600">
                <a:latin typeface="Calibri"/>
                <a:ea typeface="Calibri"/>
                <a:cs typeface="Calibri"/>
                <a:sym typeface="Calibri"/>
              </a:rPr>
              <a:t>$1,200</a:t>
            </a:r>
            <a:r>
              <a:rPr lang="en-US" sz="2600">
                <a:latin typeface="Calibri"/>
                <a:ea typeface="Calibri"/>
                <a:cs typeface="Calibri"/>
                <a:sym typeface="Calibri"/>
              </a:rPr>
              <a:t> cash from customers for </a:t>
            </a:r>
            <a:r>
              <a:rPr lang="en-US" sz="2600">
                <a:solidFill>
                  <a:srgbClr val="FE0000"/>
                </a:solidFill>
                <a:latin typeface="Calibri"/>
                <a:ea typeface="Calibri"/>
                <a:cs typeface="Calibri"/>
                <a:sym typeface="Calibri"/>
              </a:rPr>
              <a:t>app development services </a:t>
            </a:r>
            <a:r>
              <a:rPr lang="en-US" sz="2600">
                <a:latin typeface="Calibri"/>
                <a:ea typeface="Calibri"/>
                <a:cs typeface="Calibri"/>
                <a:sym typeface="Calibri"/>
              </a:rPr>
              <a:t>it has performed.</a:t>
            </a:r>
            <a:endParaRPr sz="2600">
              <a:latin typeface="Calibri"/>
              <a:ea typeface="Calibri"/>
              <a:cs typeface="Calibri"/>
              <a:sym typeface="Calibri"/>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Four transactions given are listed as follows: The transaction is numbered as (1). The 15,000 amount is displayed with plus sign as an increase under both the Cash and Common Stock accounts. The transaction is numbered as (2). The negative 7,000 is displayed under the Cash column and the amount 7,000 is displayed with a plus sign as an increase under the Equipment account in the second row. The transaction is numbered as (3). The 1,600 amount is displayed with plus sign as an increase under both Supplies and Accounts Payable account in the third row. The transaction is numbered as (4). The amount 1,200 is displayed with a plus sign as an increase under Cash and revenue accounts in the fourth row." id="547" name="Google Shape;547;p47"/>
          <p:cNvPicPr preferRelativeResize="0"/>
          <p:nvPr>
            <p:ph idx="2" type="pic"/>
          </p:nvPr>
        </p:nvPicPr>
        <p:blipFill rotWithShape="1">
          <a:blip r:embed="rId3">
            <a:alphaModFix/>
          </a:blip>
          <a:srcRect b="0" l="0" r="0" t="0"/>
          <a:stretch/>
        </p:blipFill>
        <p:spPr>
          <a:xfrm>
            <a:off x="481230" y="3568148"/>
            <a:ext cx="8181541" cy="2011854"/>
          </a:xfrm>
          <a:prstGeom prst="rect">
            <a:avLst/>
          </a:prstGeom>
          <a:noFill/>
          <a:ln>
            <a:noFill/>
          </a:ln>
        </p:spPr>
      </p:pic>
      <p:sp>
        <p:nvSpPr>
          <p:cNvPr id="548" name="Google Shape;548;p47"/>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Purchase of Advertising on Credit</a:t>
            </a:r>
            <a:endParaRPr sz="4400">
              <a:latin typeface="Calibri"/>
              <a:ea typeface="Calibri"/>
              <a:cs typeface="Calibri"/>
              <a:sym typeface="Calibri"/>
            </a:endParaRPr>
          </a:p>
        </p:txBody>
      </p:sp>
      <p:sp>
        <p:nvSpPr>
          <p:cNvPr id="555" name="Google Shape;555;p48"/>
          <p:cNvSpPr txBox="1"/>
          <p:nvPr>
            <p:ph idx="1" type="body"/>
          </p:nvPr>
        </p:nvSpPr>
        <p:spPr>
          <a:xfrm>
            <a:off x="304800" y="1752599"/>
            <a:ext cx="8534400" cy="165321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Transaction 5. Purchase of Advertising on Credit</a:t>
            </a:r>
            <a:r>
              <a:rPr lang="en-US" sz="2600">
                <a:latin typeface="Calibri"/>
                <a:ea typeface="Calibri"/>
                <a:cs typeface="Calibri"/>
                <a:sym typeface="Calibri"/>
              </a:rPr>
              <a:t> </a:t>
            </a:r>
            <a:endParaRPr/>
          </a:p>
          <a:p>
            <a:pPr indent="0" lvl="0" marL="0" rtl="0" algn="l">
              <a:lnSpc>
                <a:spcPct val="100000"/>
              </a:lnSpc>
              <a:spcBef>
                <a:spcPts val="555"/>
              </a:spcBef>
              <a:spcAft>
                <a:spcPts val="0"/>
              </a:spcAft>
              <a:buSzPts val="2600"/>
              <a:buNone/>
            </a:pPr>
            <a:r>
              <a:rPr lang="en-US" sz="2600">
                <a:latin typeface="Calibri"/>
                <a:ea typeface="Calibri"/>
                <a:cs typeface="Calibri"/>
                <a:sym typeface="Calibri"/>
              </a:rPr>
              <a:t>Softbyte Inc. receives a </a:t>
            </a:r>
            <a:r>
              <a:rPr b="1" lang="en-US" sz="2600">
                <a:latin typeface="Calibri"/>
                <a:ea typeface="Calibri"/>
                <a:cs typeface="Calibri"/>
                <a:sym typeface="Calibri"/>
              </a:rPr>
              <a:t>bill for $250</a:t>
            </a:r>
            <a:r>
              <a:rPr lang="en-US" sz="2600">
                <a:latin typeface="Calibri"/>
                <a:ea typeface="Calibri"/>
                <a:cs typeface="Calibri"/>
                <a:sym typeface="Calibri"/>
              </a:rPr>
              <a:t> from the </a:t>
            </a:r>
            <a:r>
              <a:rPr i="1" lang="en-US" sz="2600">
                <a:latin typeface="Calibri"/>
                <a:ea typeface="Calibri"/>
                <a:cs typeface="Calibri"/>
                <a:sym typeface="Calibri"/>
              </a:rPr>
              <a:t>Daily News </a:t>
            </a:r>
            <a:r>
              <a:rPr lang="en-US" sz="2600">
                <a:latin typeface="Calibri"/>
                <a:ea typeface="Calibri"/>
                <a:cs typeface="Calibri"/>
                <a:sym typeface="Calibri"/>
              </a:rPr>
              <a:t>for advertising on its online website but postpones payment until </a:t>
            </a:r>
            <a:r>
              <a:rPr lang="en-US" sz="2600">
                <a:solidFill>
                  <a:srgbClr val="FE0000"/>
                </a:solidFill>
                <a:latin typeface="Calibri"/>
                <a:ea typeface="Calibri"/>
                <a:cs typeface="Calibri"/>
                <a:sym typeface="Calibri"/>
              </a:rPr>
              <a:t>a later date</a:t>
            </a:r>
            <a:r>
              <a:rPr lang="en-US" sz="2600">
                <a:latin typeface="Calibri"/>
                <a:ea typeface="Calibri"/>
                <a:cs typeface="Calibri"/>
                <a:sym typeface="Calibri"/>
              </a:rPr>
              <a:t>.</a:t>
            </a:r>
            <a:endParaRPr sz="2600">
              <a:latin typeface="Calibri"/>
              <a:ea typeface="Calibri"/>
              <a:cs typeface="Calibri"/>
              <a:sym typeface="Calibri"/>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Five transactions given are listed as follows: The transaction is numbered as (1). The 15,000 amount is displayed with plus sign as an increase under both the Cash and Common Stock accounts. The transaction is numbered as (2). The negative 7,000 is displayed under the Cash column and the amount 7,000 is displayed with a plus sign as an increase under the Equipment column in the second row. The transaction is numbered as (3). The 1,600 amount is displayed with plus sign as an increase under both Supplies and Accounts Payable column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account and the amount negative 250 is displayed under the expense account in the fifth row." id="556" name="Google Shape;556;p48"/>
          <p:cNvPicPr preferRelativeResize="0"/>
          <p:nvPr>
            <p:ph idx="2" type="pic"/>
          </p:nvPr>
        </p:nvPicPr>
        <p:blipFill rotWithShape="1">
          <a:blip r:embed="rId3">
            <a:alphaModFix/>
          </a:blip>
          <a:srcRect b="11399" l="2942" r="0" t="1781"/>
          <a:stretch/>
        </p:blipFill>
        <p:spPr>
          <a:xfrm>
            <a:off x="382312" y="3526282"/>
            <a:ext cx="8612024" cy="2623570"/>
          </a:xfrm>
          <a:prstGeom prst="rect">
            <a:avLst/>
          </a:prstGeom>
          <a:noFill/>
          <a:ln>
            <a:noFill/>
          </a:ln>
        </p:spPr>
      </p:pic>
      <p:sp>
        <p:nvSpPr>
          <p:cNvPr id="557" name="Google Shape;557;p48"/>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Services Performed for Cash and Credit</a:t>
            </a:r>
            <a:endParaRPr sz="4400">
              <a:latin typeface="Calibri"/>
              <a:ea typeface="Calibri"/>
              <a:cs typeface="Calibri"/>
              <a:sym typeface="Calibri"/>
            </a:endParaRPr>
          </a:p>
        </p:txBody>
      </p:sp>
      <p:sp>
        <p:nvSpPr>
          <p:cNvPr id="563" name="Google Shape;563;p49"/>
          <p:cNvSpPr txBox="1"/>
          <p:nvPr>
            <p:ph idx="1" type="body"/>
          </p:nvPr>
        </p:nvSpPr>
        <p:spPr>
          <a:xfrm>
            <a:off x="304800" y="1752027"/>
            <a:ext cx="8534400" cy="168643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Transaction 6. Services Performed for Cash and Credit</a:t>
            </a:r>
            <a:endParaRPr sz="2600">
              <a:latin typeface="Calibri"/>
              <a:ea typeface="Calibri"/>
              <a:cs typeface="Calibri"/>
              <a:sym typeface="Calibri"/>
            </a:endParaRPr>
          </a:p>
          <a:p>
            <a:pPr indent="0" lvl="0" marL="0" rtl="0" algn="l">
              <a:lnSpc>
                <a:spcPct val="100000"/>
              </a:lnSpc>
              <a:spcBef>
                <a:spcPts val="555"/>
              </a:spcBef>
              <a:spcAft>
                <a:spcPts val="0"/>
              </a:spcAft>
              <a:buSzPts val="2600"/>
              <a:buNone/>
            </a:pPr>
            <a:r>
              <a:rPr lang="en-US" sz="2600">
                <a:latin typeface="Calibri"/>
                <a:ea typeface="Calibri"/>
                <a:cs typeface="Calibri"/>
                <a:sym typeface="Calibri"/>
              </a:rPr>
              <a:t>Softbyte performs </a:t>
            </a:r>
            <a:r>
              <a:rPr b="1" lang="en-US" sz="2600">
                <a:latin typeface="Calibri"/>
                <a:ea typeface="Calibri"/>
                <a:cs typeface="Calibri"/>
                <a:sym typeface="Calibri"/>
              </a:rPr>
              <a:t>$3,500 of services</a:t>
            </a:r>
            <a:r>
              <a:rPr lang="en-US" sz="2600">
                <a:latin typeface="Calibri"/>
                <a:ea typeface="Calibri"/>
                <a:cs typeface="Calibri"/>
                <a:sym typeface="Calibri"/>
              </a:rPr>
              <a:t>. The company receives </a:t>
            </a:r>
            <a:r>
              <a:rPr b="1" lang="en-US" sz="2600">
                <a:solidFill>
                  <a:srgbClr val="FE0000"/>
                </a:solidFill>
                <a:latin typeface="Calibri"/>
                <a:ea typeface="Calibri"/>
                <a:cs typeface="Calibri"/>
                <a:sym typeface="Calibri"/>
              </a:rPr>
              <a:t>cash of $1,500 </a:t>
            </a:r>
            <a:r>
              <a:rPr lang="en-US" sz="2600">
                <a:latin typeface="Calibri"/>
                <a:ea typeface="Calibri"/>
                <a:cs typeface="Calibri"/>
                <a:sym typeface="Calibri"/>
              </a:rPr>
              <a:t>from customers, and it bills the balance of </a:t>
            </a:r>
            <a:r>
              <a:rPr b="1" lang="en-US" sz="2600">
                <a:solidFill>
                  <a:srgbClr val="FE0000"/>
                </a:solidFill>
                <a:latin typeface="Calibri"/>
                <a:ea typeface="Calibri"/>
                <a:cs typeface="Calibri"/>
                <a:sym typeface="Calibri"/>
              </a:rPr>
              <a:t>$2,000 on account</a:t>
            </a:r>
            <a:r>
              <a:rPr b="1" lang="en-US" sz="2600">
                <a:latin typeface="Calibri"/>
                <a:ea typeface="Calibri"/>
                <a:cs typeface="Calibri"/>
                <a:sym typeface="Calibri"/>
              </a:rPr>
              <a:t>.</a:t>
            </a:r>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Six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accounts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account,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account in the sixth row." id="564" name="Google Shape;564;p49"/>
          <p:cNvPicPr preferRelativeResize="0"/>
          <p:nvPr>
            <p:ph idx="2" type="pic"/>
          </p:nvPr>
        </p:nvPicPr>
        <p:blipFill rotWithShape="1">
          <a:blip r:embed="rId3">
            <a:alphaModFix/>
          </a:blip>
          <a:srcRect b="9094" l="0" r="0" t="0"/>
          <a:stretch/>
        </p:blipFill>
        <p:spPr>
          <a:xfrm>
            <a:off x="429235" y="3505239"/>
            <a:ext cx="8285530" cy="2712976"/>
          </a:xfrm>
          <a:prstGeom prst="rect">
            <a:avLst/>
          </a:prstGeom>
          <a:noFill/>
          <a:ln>
            <a:noFill/>
          </a:ln>
        </p:spPr>
      </p:pic>
      <p:sp>
        <p:nvSpPr>
          <p:cNvPr id="565" name="Google Shape;565;p49"/>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Three Activities</a:t>
            </a:r>
            <a:endParaRPr/>
          </a:p>
        </p:txBody>
      </p:sp>
      <p:pic>
        <p:nvPicPr>
          <p:cNvPr descr="A flow diagram illustrates the activities of the accounting process. The process starts with identification accompanying an image of a person holding a box labeled Dell and a building behind the person reads, Chip City. The text below reads Select economic events (transactions). This leads to the next process recording, which displays a woman sitting in front of a monitor. The text below reads, Record, classify, and summarize. The recording process further leads to two images of Communication. The first image displays a man, sitting in front of a monitor and writing on a paper. The text below reads, Prepare accounting reports. The second image displays three people viewing a screen and taking notes. The text below reads, Analyze, and interpret for users." id="197" name="Google Shape;197;p5"/>
          <p:cNvPicPr preferRelativeResize="0"/>
          <p:nvPr>
            <p:ph idx="2" type="pic"/>
          </p:nvPr>
        </p:nvPicPr>
        <p:blipFill rotWithShape="1">
          <a:blip r:embed="rId3">
            <a:alphaModFix/>
          </a:blip>
          <a:srcRect b="0" l="0" r="0" t="0"/>
          <a:stretch/>
        </p:blipFill>
        <p:spPr>
          <a:xfrm>
            <a:off x="527559" y="1485770"/>
            <a:ext cx="7923246" cy="4572000"/>
          </a:xfrm>
          <a:prstGeom prst="rect">
            <a:avLst/>
          </a:prstGeom>
          <a:noFill/>
          <a:ln>
            <a:noFill/>
          </a:ln>
        </p:spPr>
      </p:pic>
      <p:sp>
        <p:nvSpPr>
          <p:cNvPr id="198" name="Google Shape;198;p5"/>
          <p:cNvSpPr txBox="1"/>
          <p:nvPr>
            <p:ph idx="1" type="body"/>
          </p:nvPr>
        </p:nvSpPr>
        <p:spPr>
          <a:xfrm>
            <a:off x="546831" y="5008646"/>
            <a:ext cx="4426226" cy="81832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400"/>
              <a:buNone/>
            </a:pPr>
            <a:r>
              <a:rPr lang="en-US" sz="2400">
                <a:latin typeface="Calibri"/>
                <a:ea typeface="Calibri"/>
                <a:cs typeface="Calibri"/>
                <a:sym typeface="Calibri"/>
              </a:rPr>
              <a:t>The accounting process includes the </a:t>
            </a:r>
            <a:r>
              <a:rPr b="1" lang="en-US" sz="2400">
                <a:latin typeface="Calibri"/>
                <a:ea typeface="Calibri"/>
                <a:cs typeface="Calibri"/>
                <a:sym typeface="Calibri"/>
              </a:rPr>
              <a:t>bookkeeping</a:t>
            </a:r>
            <a:r>
              <a:rPr lang="en-US" sz="2400">
                <a:latin typeface="Calibri"/>
                <a:ea typeface="Calibri"/>
                <a:cs typeface="Calibri"/>
                <a:sym typeface="Calibri"/>
              </a:rPr>
              <a:t> function.</a:t>
            </a:r>
            <a:endParaRPr/>
          </a:p>
        </p:txBody>
      </p:sp>
      <p:sp>
        <p:nvSpPr>
          <p:cNvPr id="199" name="Google Shape;199;p5"/>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Payment of Expenses</a:t>
            </a:r>
            <a:endParaRPr sz="4400">
              <a:latin typeface="Calibri"/>
              <a:ea typeface="Calibri"/>
              <a:cs typeface="Calibri"/>
              <a:sym typeface="Calibri"/>
            </a:endParaRPr>
          </a:p>
        </p:txBody>
      </p:sp>
      <p:sp>
        <p:nvSpPr>
          <p:cNvPr id="571" name="Google Shape;571;p50"/>
          <p:cNvSpPr txBox="1"/>
          <p:nvPr>
            <p:ph idx="1" type="body"/>
          </p:nvPr>
        </p:nvSpPr>
        <p:spPr>
          <a:xfrm>
            <a:off x="304800" y="1480686"/>
            <a:ext cx="8516204" cy="169856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Transaction 7. Payment of Expenses</a:t>
            </a:r>
            <a:endParaRPr/>
          </a:p>
          <a:p>
            <a:pPr indent="0" lvl="0" marL="0" rtl="0" algn="l">
              <a:lnSpc>
                <a:spcPct val="100000"/>
              </a:lnSpc>
              <a:spcBef>
                <a:spcPts val="555"/>
              </a:spcBef>
              <a:spcAft>
                <a:spcPts val="0"/>
              </a:spcAft>
              <a:buSzPts val="2600"/>
              <a:buNone/>
            </a:pPr>
            <a:r>
              <a:rPr lang="en-US" sz="2600">
                <a:latin typeface="Calibri"/>
                <a:ea typeface="Calibri"/>
                <a:cs typeface="Calibri"/>
                <a:sym typeface="Calibri"/>
              </a:rPr>
              <a:t>Softbyte Inc. pays the following expenses in cash for September: office rent </a:t>
            </a:r>
            <a:r>
              <a:rPr b="1" lang="en-US" sz="2600">
                <a:latin typeface="Calibri"/>
                <a:ea typeface="Calibri"/>
                <a:cs typeface="Calibri"/>
                <a:sym typeface="Calibri"/>
              </a:rPr>
              <a:t>$600</a:t>
            </a:r>
            <a:r>
              <a:rPr lang="en-US" sz="2600">
                <a:latin typeface="Calibri"/>
                <a:ea typeface="Calibri"/>
                <a:cs typeface="Calibri"/>
                <a:sym typeface="Calibri"/>
              </a:rPr>
              <a:t>, salaries and wages of employees </a:t>
            </a:r>
            <a:r>
              <a:rPr b="1" lang="en-US" sz="2600">
                <a:latin typeface="Calibri"/>
                <a:ea typeface="Calibri"/>
                <a:cs typeface="Calibri"/>
                <a:sym typeface="Calibri"/>
              </a:rPr>
              <a:t>$900</a:t>
            </a:r>
            <a:r>
              <a:rPr lang="en-US" sz="2600">
                <a:latin typeface="Calibri"/>
                <a:ea typeface="Calibri"/>
                <a:cs typeface="Calibri"/>
                <a:sym typeface="Calibri"/>
              </a:rPr>
              <a:t>, and utilities </a:t>
            </a:r>
            <a:r>
              <a:rPr b="1" lang="en-US" sz="2600">
                <a:latin typeface="Calibri"/>
                <a:ea typeface="Calibri"/>
                <a:cs typeface="Calibri"/>
                <a:sym typeface="Calibri"/>
              </a:rPr>
              <a:t>$200</a:t>
            </a:r>
            <a:r>
              <a:rPr lang="en-US" sz="2600">
                <a:latin typeface="Calibri"/>
                <a:ea typeface="Calibri"/>
                <a:cs typeface="Calibri"/>
                <a:sym typeface="Calibri"/>
              </a:rPr>
              <a:t>.</a:t>
            </a:r>
            <a:endParaRPr sz="2600">
              <a:latin typeface="Calibri"/>
              <a:ea typeface="Calibri"/>
              <a:cs typeface="Calibri"/>
              <a:sym typeface="Calibri"/>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Seven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accounts in the third row. The transaction is numbered as (4). The amount 1,200 is displayed with a plus sign as an increase under Cash and revenues accounts in the fourth row. The transaction is numbered as (5). The amount 250 is displayed with a plus sign as an increase under the Accounts payable account,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account in the sixth row. The transaction is numbered as (7). The negative 1,700 amount is displayed under the cash account, and negative 600, negative 900, and negative 200 are displayed under the expense account in the seventh row." id="572" name="Google Shape;572;p50"/>
          <p:cNvPicPr preferRelativeResize="0"/>
          <p:nvPr>
            <p:ph idx="2" type="pic"/>
          </p:nvPr>
        </p:nvPicPr>
        <p:blipFill rotWithShape="1">
          <a:blip r:embed="rId3">
            <a:alphaModFix/>
          </a:blip>
          <a:srcRect b="9532" l="0" r="0" t="0"/>
          <a:stretch/>
        </p:blipFill>
        <p:spPr>
          <a:xfrm>
            <a:off x="1034160" y="3273938"/>
            <a:ext cx="7043597" cy="2921804"/>
          </a:xfrm>
          <a:prstGeom prst="rect">
            <a:avLst/>
          </a:prstGeom>
          <a:noFill/>
          <a:ln>
            <a:noFill/>
          </a:ln>
        </p:spPr>
      </p:pic>
      <p:sp>
        <p:nvSpPr>
          <p:cNvPr id="573" name="Google Shape;573;p50"/>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1"/>
          <p:cNvSpPr txBox="1"/>
          <p:nvPr>
            <p:ph type="title"/>
          </p:nvPr>
        </p:nvSpPr>
        <p:spPr>
          <a:xfrm>
            <a:off x="277078" y="391886"/>
            <a:ext cx="8516204" cy="1009402"/>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Payment of Accounts Payable</a:t>
            </a:r>
            <a:endParaRPr sz="4400">
              <a:latin typeface="Calibri"/>
              <a:ea typeface="Calibri"/>
              <a:cs typeface="Calibri"/>
              <a:sym typeface="Calibri"/>
            </a:endParaRPr>
          </a:p>
        </p:txBody>
      </p:sp>
      <p:sp>
        <p:nvSpPr>
          <p:cNvPr id="579" name="Google Shape;579;p51"/>
          <p:cNvSpPr txBox="1"/>
          <p:nvPr>
            <p:ph idx="1" type="body"/>
          </p:nvPr>
        </p:nvSpPr>
        <p:spPr>
          <a:xfrm>
            <a:off x="304800" y="1417330"/>
            <a:ext cx="8488482" cy="173379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Transaction 8. Payment of Accounts Payable </a:t>
            </a:r>
            <a:endParaRPr/>
          </a:p>
          <a:p>
            <a:pPr indent="0" lvl="0" marL="0" rtl="0" algn="l">
              <a:lnSpc>
                <a:spcPct val="100000"/>
              </a:lnSpc>
              <a:spcBef>
                <a:spcPts val="555"/>
              </a:spcBef>
              <a:spcAft>
                <a:spcPts val="0"/>
              </a:spcAft>
              <a:buSzPts val="2400"/>
              <a:buNone/>
            </a:pPr>
            <a:r>
              <a:rPr lang="en-US" sz="2400">
                <a:latin typeface="Calibri"/>
                <a:ea typeface="Calibri"/>
                <a:cs typeface="Calibri"/>
                <a:sym typeface="Calibri"/>
              </a:rPr>
              <a:t>Softbyte Inc. </a:t>
            </a:r>
            <a:r>
              <a:rPr b="1" lang="en-US" sz="2400">
                <a:latin typeface="Calibri"/>
                <a:ea typeface="Calibri"/>
                <a:cs typeface="Calibri"/>
                <a:sym typeface="Calibri"/>
              </a:rPr>
              <a:t>pays its $250</a:t>
            </a:r>
            <a:r>
              <a:rPr lang="en-US" sz="2400">
                <a:latin typeface="Calibri"/>
                <a:ea typeface="Calibri"/>
                <a:cs typeface="Calibri"/>
                <a:sym typeface="Calibri"/>
              </a:rPr>
              <a:t> </a:t>
            </a:r>
            <a:r>
              <a:rPr i="1" lang="en-US" sz="2400">
                <a:latin typeface="Calibri"/>
                <a:ea typeface="Calibri"/>
                <a:cs typeface="Calibri"/>
                <a:sym typeface="Calibri"/>
              </a:rPr>
              <a:t>Daily News </a:t>
            </a:r>
            <a:r>
              <a:rPr lang="en-US" sz="2400">
                <a:latin typeface="Calibri"/>
                <a:ea typeface="Calibri"/>
                <a:cs typeface="Calibri"/>
                <a:sym typeface="Calibri"/>
              </a:rPr>
              <a:t>bill in cash. The company previously (in Transaction 5) recorded the bill as an increase in Accounts Payable and a decrease in stockholders’ equity.</a:t>
            </a:r>
            <a:endParaRPr sz="2400">
              <a:latin typeface="Calibri"/>
              <a:ea typeface="Calibri"/>
              <a:cs typeface="Calibri"/>
              <a:sym typeface="Calibri"/>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Eight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account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account,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account in the sixth row. The transaction is numbered as (7). The negative 1,700 amount is displayed under the cash account, and negative 600, negative 900, and negative 200 are displayed under the expense account in the seventh row. The transaction is numbered as (8). The amount negative 250 is displayed under the Cash and Accounts payable accounts." id="580" name="Google Shape;580;p51"/>
          <p:cNvPicPr preferRelativeResize="0"/>
          <p:nvPr>
            <p:ph idx="2" type="pic"/>
          </p:nvPr>
        </p:nvPicPr>
        <p:blipFill rotWithShape="1">
          <a:blip r:embed="rId3">
            <a:alphaModFix/>
          </a:blip>
          <a:srcRect b="4785" l="0" r="0" t="0"/>
          <a:stretch/>
        </p:blipFill>
        <p:spPr>
          <a:xfrm>
            <a:off x="1108029" y="3053808"/>
            <a:ext cx="6878332" cy="3128633"/>
          </a:xfrm>
          <a:prstGeom prst="rect">
            <a:avLst/>
          </a:prstGeom>
          <a:noFill/>
          <a:ln>
            <a:noFill/>
          </a:ln>
        </p:spPr>
      </p:pic>
      <p:sp>
        <p:nvSpPr>
          <p:cNvPr id="581" name="Google Shape;581;p51"/>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Receipt of Cash on Account</a:t>
            </a:r>
            <a:endParaRPr sz="4400">
              <a:latin typeface="Calibri"/>
              <a:ea typeface="Calibri"/>
              <a:cs typeface="Calibri"/>
              <a:sym typeface="Calibri"/>
            </a:endParaRPr>
          </a:p>
        </p:txBody>
      </p:sp>
      <p:sp>
        <p:nvSpPr>
          <p:cNvPr id="588" name="Google Shape;588;p52"/>
          <p:cNvSpPr txBox="1"/>
          <p:nvPr>
            <p:ph idx="1" type="body"/>
          </p:nvPr>
        </p:nvSpPr>
        <p:spPr>
          <a:xfrm>
            <a:off x="304800" y="1752598"/>
            <a:ext cx="8534400" cy="11893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Transaction 9. Receipt of Cash On Account </a:t>
            </a:r>
            <a:endParaRPr/>
          </a:p>
          <a:p>
            <a:pPr indent="0" lvl="0" marL="0" rtl="0" algn="l">
              <a:lnSpc>
                <a:spcPct val="100000"/>
              </a:lnSpc>
              <a:spcBef>
                <a:spcPts val="555"/>
              </a:spcBef>
              <a:spcAft>
                <a:spcPts val="0"/>
              </a:spcAft>
              <a:buSzPts val="2400"/>
              <a:buNone/>
            </a:pPr>
            <a:r>
              <a:rPr lang="en-US" sz="2400">
                <a:latin typeface="Calibri"/>
                <a:ea typeface="Calibri"/>
                <a:cs typeface="Calibri"/>
                <a:sym typeface="Calibri"/>
              </a:rPr>
              <a:t>Softbyte Inc. </a:t>
            </a:r>
            <a:r>
              <a:rPr b="1" lang="en-US" sz="2400">
                <a:latin typeface="Calibri"/>
                <a:ea typeface="Calibri"/>
                <a:cs typeface="Calibri"/>
                <a:sym typeface="Calibri"/>
              </a:rPr>
              <a:t>receives $600 in cash</a:t>
            </a:r>
            <a:r>
              <a:rPr lang="en-US" sz="2400">
                <a:latin typeface="Calibri"/>
                <a:ea typeface="Calibri"/>
                <a:cs typeface="Calibri"/>
                <a:sym typeface="Calibri"/>
              </a:rPr>
              <a:t> from customers who had been billed for services (in Transaction 6).</a:t>
            </a:r>
            <a:endParaRPr sz="2400">
              <a:latin typeface="Calibri"/>
              <a:ea typeface="Calibri"/>
              <a:cs typeface="Calibri"/>
              <a:sym typeface="Calibri"/>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Nine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accounts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account,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account in the sixth row. The transaction is numbered as (7). The negative 1,700 amount is displayed under the cash account, and negative 600, negative 900, and negative 200 are displayed under the expense account in the seventh row. The transaction is numbered as (8). The amount negative 250 is displayed under the Cash and Accounts payable accounts. The transaction is numbered as (9). The 600 amount is displayed with plus sign as an increase under the Cash account and negative 600 is displayed under the Accounts Receivable account." id="589" name="Google Shape;589;p52"/>
          <p:cNvPicPr preferRelativeResize="0"/>
          <p:nvPr>
            <p:ph idx="2" type="pic"/>
          </p:nvPr>
        </p:nvPicPr>
        <p:blipFill rotWithShape="1">
          <a:blip r:embed="rId3">
            <a:alphaModFix/>
          </a:blip>
          <a:srcRect b="0" l="0" r="0" t="0"/>
          <a:stretch/>
        </p:blipFill>
        <p:spPr>
          <a:xfrm>
            <a:off x="1285930" y="3022840"/>
            <a:ext cx="6572141" cy="3213744"/>
          </a:xfrm>
          <a:prstGeom prst="rect">
            <a:avLst/>
          </a:prstGeom>
          <a:noFill/>
          <a:ln>
            <a:noFill/>
          </a:ln>
        </p:spPr>
      </p:pic>
      <p:sp>
        <p:nvSpPr>
          <p:cNvPr id="590" name="Google Shape;590;p52"/>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Transaction Analysis</a:t>
            </a:r>
            <a:br>
              <a:rPr lang="en-US">
                <a:latin typeface="Calibri"/>
                <a:ea typeface="Calibri"/>
                <a:cs typeface="Calibri"/>
                <a:sym typeface="Calibri"/>
              </a:rPr>
            </a:br>
            <a:r>
              <a:rPr lang="en-US" sz="3100">
                <a:latin typeface="Calibri"/>
                <a:ea typeface="Calibri"/>
                <a:cs typeface="Calibri"/>
                <a:sym typeface="Calibri"/>
              </a:rPr>
              <a:t>Dividends</a:t>
            </a:r>
            <a:endParaRPr sz="4400">
              <a:latin typeface="Calibri"/>
              <a:ea typeface="Calibri"/>
              <a:cs typeface="Calibri"/>
              <a:sym typeface="Calibri"/>
            </a:endParaRPr>
          </a:p>
        </p:txBody>
      </p:sp>
      <p:sp>
        <p:nvSpPr>
          <p:cNvPr id="596" name="Google Shape;596;p53"/>
          <p:cNvSpPr txBox="1"/>
          <p:nvPr>
            <p:ph idx="1" type="body"/>
          </p:nvPr>
        </p:nvSpPr>
        <p:spPr>
          <a:xfrm>
            <a:off x="281841" y="1651101"/>
            <a:ext cx="8534400" cy="11893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Transaction 10. Dividends </a:t>
            </a:r>
            <a:endParaRPr/>
          </a:p>
          <a:p>
            <a:pPr indent="0" lvl="0" marL="0" rtl="0" algn="l">
              <a:lnSpc>
                <a:spcPct val="100000"/>
              </a:lnSpc>
              <a:spcBef>
                <a:spcPts val="555"/>
              </a:spcBef>
              <a:spcAft>
                <a:spcPts val="0"/>
              </a:spcAft>
              <a:buSzPts val="2400"/>
              <a:buNone/>
            </a:pPr>
            <a:r>
              <a:rPr lang="en-US" sz="2400">
                <a:latin typeface="Calibri"/>
                <a:ea typeface="Calibri"/>
                <a:cs typeface="Calibri"/>
                <a:sym typeface="Calibri"/>
              </a:rPr>
              <a:t>The corporation </a:t>
            </a:r>
            <a:r>
              <a:rPr lang="en-US" sz="2400">
                <a:solidFill>
                  <a:srgbClr val="FE0000"/>
                </a:solidFill>
                <a:latin typeface="Calibri"/>
                <a:ea typeface="Calibri"/>
                <a:cs typeface="Calibri"/>
                <a:sym typeface="Calibri"/>
              </a:rPr>
              <a:t>pays a dividend of </a:t>
            </a:r>
            <a:r>
              <a:rPr b="1" lang="en-US" sz="2400">
                <a:solidFill>
                  <a:srgbClr val="FE0000"/>
                </a:solidFill>
                <a:latin typeface="Calibri"/>
                <a:ea typeface="Calibri"/>
                <a:cs typeface="Calibri"/>
                <a:sym typeface="Calibri"/>
              </a:rPr>
              <a:t>$1,300 in cash </a:t>
            </a:r>
            <a:r>
              <a:rPr lang="en-US" sz="2400">
                <a:latin typeface="Calibri"/>
                <a:ea typeface="Calibri"/>
                <a:cs typeface="Calibri"/>
                <a:sym typeface="Calibri"/>
              </a:rPr>
              <a:t>to Ray and Barbara Neal, the stockholders of Softbyte Inc.</a:t>
            </a:r>
            <a:endParaRPr sz="2400">
              <a:latin typeface="Calibri"/>
              <a:ea typeface="Calibri"/>
              <a:cs typeface="Calibri"/>
              <a:sym typeface="Calibri"/>
            </a:endParaRPr>
          </a:p>
        </p:txBody>
      </p:sp>
      <p:pic>
        <p:nvPicPr>
          <p:cNvPr descr="An illustration depicts the transactions using equation analysis. The accounting equation is expressed as:  Assets = Liabilities + Stockholders’ equity, set up as column headings. Cash, Accounts Receivable, Supplies, and Equipment accounts are listed under the Assets column as: Cash plus Accounts Receivable plus Supplies plus Equipment. Accounts Payable is listed under Liabilities. Common Stock account, Revenues, Expenses, and Dividends are listed under the Stockholders' equity column as: Common stock plus Revenues minus Expenses minus Dividends (revenues, expenses, and dividends come under the sub-heading, Retained earnings under the Stockholders’ Equity column). Ten transactions given are listed as follows: The transaction is numbered as (1). The 15,000 amount is displayed with plus sign as an increase under both the Cash and Common Stock accounts. The transaction is numbered as (2). The negative 7,000 is displayed under the Cash account and the amount 7,000 is displayed with a plus sign as an increase under the Equipment account in the second row. The transaction is numbered as (3). The 1,600 amount is displayed with plus sign as an increase under both Supplies and Accounts Payable column in the third row. The transaction is numbered as (4). The amount 1,200 is displayed with a plus sign as an increase under Cash and revenue accounts in the fourth row. The transaction is numbered as (5). The amount 250 is displayed with a plus sign as an increase under the Accounts payable column, and the amount negative 250 is displayed under the expense account in the fifth row. The transaction is numbered as (6). The 1,500 amount is displayed with a plus sign as an increase under cash account, the 2,000 amount is displayed with plus sign as an increase under Accounts receivable, and the 3,500 amount is displayed with a plus sign as an increase under revenue column in the sixth row. The transaction is numbered as (7). The negative 1,700 amount is displayed under the cash account, and negative 600, negative 900, and negative 200 are displayed under the expense account in the seventh row. The transaction is numbered as (8). The amount negative 250 is displayed under the Cash and Accounts payable account. The transaction is numbered as (9). The 600 amount is displayed with plus sign as an increase under the Cash account and negative 600 is displayed under the Accounts Receivable column. The transaction is numbered as (10). The amount negative 1,300 is displayed under the Cash and Dividends accounts. A downward curly brace covers the values under the column headings Cash, Accounts Receivable, Supplies and Equipment and points to the amount $18,050. Another downward curly brace covers the values under the column headings Accounts Payable, Common Stock, Revenues, Expenses, Dividends and points to the amount $18,050." id="597" name="Google Shape;597;p53"/>
          <p:cNvPicPr preferRelativeResize="0"/>
          <p:nvPr>
            <p:ph idx="2" type="pic"/>
          </p:nvPr>
        </p:nvPicPr>
        <p:blipFill rotWithShape="1">
          <a:blip r:embed="rId3">
            <a:alphaModFix/>
          </a:blip>
          <a:srcRect b="0" l="0" r="0" t="0"/>
          <a:stretch/>
        </p:blipFill>
        <p:spPr>
          <a:xfrm>
            <a:off x="1458931" y="2840486"/>
            <a:ext cx="5445304" cy="3384920"/>
          </a:xfrm>
          <a:prstGeom prst="rect">
            <a:avLst/>
          </a:prstGeom>
          <a:noFill/>
          <a:ln>
            <a:noFill/>
          </a:ln>
        </p:spPr>
      </p:pic>
      <p:sp>
        <p:nvSpPr>
          <p:cNvPr id="598" name="Google Shape;598;p53"/>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Summary of Transactions</a:t>
            </a:r>
            <a:endParaRPr sz="4400">
              <a:latin typeface="Calibri"/>
              <a:ea typeface="Calibri"/>
              <a:cs typeface="Calibri"/>
              <a:sym typeface="Calibri"/>
            </a:endParaRPr>
          </a:p>
        </p:txBody>
      </p:sp>
      <p:sp>
        <p:nvSpPr>
          <p:cNvPr id="604" name="Google Shape;604;p54"/>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402336" lvl="0" marL="402336" rtl="0" algn="l">
              <a:lnSpc>
                <a:spcPct val="100000"/>
              </a:lnSpc>
              <a:spcBef>
                <a:spcPts val="0"/>
              </a:spcBef>
              <a:spcAft>
                <a:spcPts val="0"/>
              </a:spcAft>
              <a:buClr>
                <a:srgbClr val="911B21"/>
              </a:buClr>
              <a:buSzPts val="2800"/>
              <a:buFont typeface="Arial"/>
              <a:buAutoNum type="arabicPeriod"/>
            </a:pPr>
            <a:r>
              <a:rPr lang="en-US" sz="2800">
                <a:latin typeface="Calibri"/>
                <a:ea typeface="Calibri"/>
                <a:cs typeface="Calibri"/>
                <a:sym typeface="Calibri"/>
              </a:rPr>
              <a:t>Each transaction must be analyzed in terms of its effect on:</a:t>
            </a:r>
            <a:endParaRPr/>
          </a:p>
          <a:p>
            <a:pPr indent="-514350" lvl="1" marL="816102"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The three components of the basic accounting equation.</a:t>
            </a:r>
            <a:endParaRPr/>
          </a:p>
          <a:p>
            <a:pPr indent="-514350" lvl="1" marL="816102"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Specific types (kinds) of items within each component.</a:t>
            </a:r>
            <a:endParaRPr/>
          </a:p>
          <a:p>
            <a:pPr indent="-403200" lvl="0" marL="403200" rtl="0" algn="l">
              <a:lnSpc>
                <a:spcPct val="100000"/>
              </a:lnSpc>
              <a:spcBef>
                <a:spcPts val="624"/>
              </a:spcBef>
              <a:spcAft>
                <a:spcPts val="0"/>
              </a:spcAft>
              <a:buClr>
                <a:srgbClr val="911B21"/>
              </a:buClr>
              <a:buSzPts val="2800"/>
              <a:buFont typeface="Arial"/>
              <a:buAutoNum type="arabicPeriod"/>
            </a:pPr>
            <a:r>
              <a:rPr lang="en-US" sz="2800">
                <a:latin typeface="Calibri"/>
                <a:ea typeface="Calibri"/>
                <a:cs typeface="Calibri"/>
                <a:sym typeface="Calibri"/>
              </a:rPr>
              <a:t>The two sides of the equation must always be equal.</a:t>
            </a:r>
            <a:endParaRPr/>
          </a:p>
          <a:p>
            <a:pPr indent="-403200" lvl="0" marL="403200" rtl="0" algn="l">
              <a:lnSpc>
                <a:spcPct val="100000"/>
              </a:lnSpc>
              <a:spcBef>
                <a:spcPts val="624"/>
              </a:spcBef>
              <a:spcAft>
                <a:spcPts val="0"/>
              </a:spcAft>
              <a:buClr>
                <a:srgbClr val="911B21"/>
              </a:buClr>
              <a:buSzPts val="2800"/>
              <a:buFont typeface="Arial"/>
              <a:buAutoNum type="arabicPeriod"/>
            </a:pPr>
            <a:r>
              <a:rPr lang="en-US" sz="2800">
                <a:latin typeface="Calibri"/>
                <a:ea typeface="Calibri"/>
                <a:cs typeface="Calibri"/>
                <a:sym typeface="Calibri"/>
              </a:rPr>
              <a:t>The Common Stock and Retained Earnings columns indicate the causes of each change in the stockholders’ claim on assets.</a:t>
            </a:r>
            <a:endParaRPr sz="2800">
              <a:latin typeface="Calibri"/>
              <a:ea typeface="Calibri"/>
              <a:cs typeface="Calibri"/>
              <a:sym typeface="Calibri"/>
            </a:endParaRPr>
          </a:p>
        </p:txBody>
      </p:sp>
      <p:sp>
        <p:nvSpPr>
          <p:cNvPr id="605" name="Google Shape;605;p54"/>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DO IT! 4: Tabular Analysis</a:t>
            </a:r>
            <a:br>
              <a:rPr lang="en-US" sz="3600">
                <a:latin typeface="Calibri"/>
                <a:ea typeface="Calibri"/>
                <a:cs typeface="Calibri"/>
                <a:sym typeface="Calibri"/>
              </a:rPr>
            </a:br>
            <a:r>
              <a:rPr lang="en-US" sz="2800">
                <a:latin typeface="Calibri"/>
                <a:ea typeface="Calibri"/>
                <a:cs typeface="Calibri"/>
                <a:sym typeface="Calibri"/>
              </a:rPr>
              <a:t>List of Transactions</a:t>
            </a:r>
            <a:endParaRPr sz="4800">
              <a:latin typeface="Calibri"/>
              <a:ea typeface="Calibri"/>
              <a:cs typeface="Calibri"/>
              <a:sym typeface="Calibri"/>
            </a:endParaRPr>
          </a:p>
        </p:txBody>
      </p:sp>
      <p:sp>
        <p:nvSpPr>
          <p:cNvPr id="611" name="Google Shape;611;p55"/>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Transactions made by Virmari &amp; Co., a public accounting firm, for the month of August are shown below. Prepare a tabular analysis which shows the effects of these transactions on the expanded accounting equation, similar to that shown in Illustration 1-9.</a:t>
            </a:r>
            <a:endParaRPr/>
          </a:p>
          <a:p>
            <a:pPr indent="-402336" lvl="0" marL="402336" rtl="0" algn="l">
              <a:lnSpc>
                <a:spcPct val="100000"/>
              </a:lnSpc>
              <a:spcBef>
                <a:spcPts val="624"/>
              </a:spcBef>
              <a:spcAft>
                <a:spcPts val="0"/>
              </a:spcAft>
              <a:buClr>
                <a:srgbClr val="911B21"/>
              </a:buClr>
              <a:buSzPts val="2400"/>
              <a:buFont typeface="Calibri"/>
              <a:buAutoNum type="arabicPeriod"/>
            </a:pPr>
            <a:r>
              <a:rPr lang="en-US" sz="2400">
                <a:latin typeface="Calibri"/>
                <a:ea typeface="Calibri"/>
                <a:cs typeface="Calibri"/>
                <a:sym typeface="Calibri"/>
              </a:rPr>
              <a:t>Virmari sold shares of common stock for $25,000 cash.</a:t>
            </a:r>
            <a:endParaRPr/>
          </a:p>
          <a:p>
            <a:pPr indent="-402336" lvl="0" marL="402336" rtl="0" algn="l">
              <a:lnSpc>
                <a:spcPct val="100000"/>
              </a:lnSpc>
              <a:spcBef>
                <a:spcPts val="624"/>
              </a:spcBef>
              <a:spcAft>
                <a:spcPts val="0"/>
              </a:spcAft>
              <a:buClr>
                <a:srgbClr val="911B21"/>
              </a:buClr>
              <a:buSzPts val="2400"/>
              <a:buFont typeface="Calibri"/>
              <a:buAutoNum type="arabicPeriod"/>
            </a:pPr>
            <a:r>
              <a:rPr lang="en-US" sz="2400">
                <a:latin typeface="Calibri"/>
                <a:ea typeface="Calibri"/>
                <a:cs typeface="Calibri"/>
                <a:sym typeface="Calibri"/>
              </a:rPr>
              <a:t>The company purchased $7,000 of office equipment on credit.</a:t>
            </a:r>
            <a:endParaRPr/>
          </a:p>
          <a:p>
            <a:pPr indent="-402336" lvl="0" marL="402336" rtl="0" algn="l">
              <a:lnSpc>
                <a:spcPct val="100000"/>
              </a:lnSpc>
              <a:spcBef>
                <a:spcPts val="624"/>
              </a:spcBef>
              <a:spcAft>
                <a:spcPts val="0"/>
              </a:spcAft>
              <a:buClr>
                <a:srgbClr val="911B21"/>
              </a:buClr>
              <a:buSzPts val="2400"/>
              <a:buFont typeface="Calibri"/>
              <a:buAutoNum type="arabicPeriod"/>
            </a:pPr>
            <a:r>
              <a:rPr lang="en-US" sz="2400">
                <a:latin typeface="Calibri"/>
                <a:ea typeface="Calibri"/>
                <a:cs typeface="Calibri"/>
                <a:sym typeface="Calibri"/>
              </a:rPr>
              <a:t>The company received $8,000 cash in exchange for services performed.</a:t>
            </a:r>
            <a:endParaRPr/>
          </a:p>
          <a:p>
            <a:pPr indent="-402336" lvl="0" marL="402336" rtl="0" algn="l">
              <a:lnSpc>
                <a:spcPct val="100000"/>
              </a:lnSpc>
              <a:spcBef>
                <a:spcPts val="624"/>
              </a:spcBef>
              <a:spcAft>
                <a:spcPts val="0"/>
              </a:spcAft>
              <a:buClr>
                <a:srgbClr val="911B21"/>
              </a:buClr>
              <a:buSzPts val="2400"/>
              <a:buFont typeface="Calibri"/>
              <a:buAutoNum type="arabicPeriod"/>
            </a:pPr>
            <a:r>
              <a:rPr lang="en-US" sz="2400">
                <a:latin typeface="Calibri"/>
                <a:ea typeface="Calibri"/>
                <a:cs typeface="Calibri"/>
                <a:sym typeface="Calibri"/>
              </a:rPr>
              <a:t>The company paid $850 for this month’s rent.</a:t>
            </a:r>
            <a:endParaRPr/>
          </a:p>
          <a:p>
            <a:pPr indent="-402336" lvl="0" marL="402336" rtl="0" algn="l">
              <a:lnSpc>
                <a:spcPct val="100000"/>
              </a:lnSpc>
              <a:spcBef>
                <a:spcPts val="624"/>
              </a:spcBef>
              <a:spcAft>
                <a:spcPts val="0"/>
              </a:spcAft>
              <a:buClr>
                <a:srgbClr val="911B21"/>
              </a:buClr>
              <a:buSzPts val="2400"/>
              <a:buFont typeface="Calibri"/>
              <a:buAutoNum type="arabicPeriod"/>
            </a:pPr>
            <a:r>
              <a:rPr lang="en-US" sz="2400">
                <a:latin typeface="Calibri"/>
                <a:ea typeface="Calibri"/>
                <a:cs typeface="Calibri"/>
                <a:sym typeface="Calibri"/>
              </a:rPr>
              <a:t> The company paid a dividend of $1,000 in cash to stockholders.</a:t>
            </a:r>
            <a:endParaRPr sz="2400">
              <a:latin typeface="Calibri"/>
              <a:ea typeface="Calibri"/>
              <a:cs typeface="Calibri"/>
              <a:sym typeface="Calibri"/>
            </a:endParaRPr>
          </a:p>
        </p:txBody>
      </p:sp>
      <p:sp>
        <p:nvSpPr>
          <p:cNvPr id="612" name="Google Shape;612;p55"/>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DO IT! 4: Tabular Analysis</a:t>
            </a:r>
            <a:br>
              <a:rPr lang="en-US">
                <a:latin typeface="Calibri"/>
                <a:ea typeface="Calibri"/>
                <a:cs typeface="Calibri"/>
                <a:sym typeface="Calibri"/>
              </a:rPr>
            </a:br>
            <a:r>
              <a:rPr lang="en-US" sz="3100">
                <a:latin typeface="Calibri"/>
                <a:ea typeface="Calibri"/>
                <a:cs typeface="Calibri"/>
                <a:sym typeface="Calibri"/>
              </a:rPr>
              <a:t>Investment of cash by stockholders</a:t>
            </a:r>
            <a:endParaRPr sz="4400">
              <a:latin typeface="Calibri"/>
              <a:ea typeface="Calibri"/>
              <a:cs typeface="Calibri"/>
              <a:sym typeface="Calibri"/>
            </a:endParaRPr>
          </a:p>
        </p:txBody>
      </p:sp>
      <p:sp>
        <p:nvSpPr>
          <p:cNvPr id="618" name="Google Shape;618;p56"/>
          <p:cNvSpPr txBox="1"/>
          <p:nvPr>
            <p:ph idx="1" type="body"/>
          </p:nvPr>
        </p:nvSpPr>
        <p:spPr>
          <a:xfrm>
            <a:off x="304800" y="1752598"/>
            <a:ext cx="8534400" cy="924341"/>
          </a:xfrm>
          <a:prstGeom prst="rect">
            <a:avLst/>
          </a:prstGeom>
          <a:noFill/>
          <a:ln>
            <a:noFill/>
          </a:ln>
        </p:spPr>
        <p:txBody>
          <a:bodyPr anchorCtr="0" anchor="t" bIns="45700" lIns="91425" spcFirstLastPara="1" rIns="91425" wrap="square" tIns="45700">
            <a:noAutofit/>
          </a:bodyPr>
          <a:lstStyle/>
          <a:p>
            <a:pPr indent="-403200" lvl="0" marL="403200" rtl="0" algn="l">
              <a:lnSpc>
                <a:spcPct val="100000"/>
              </a:lnSpc>
              <a:spcBef>
                <a:spcPts val="0"/>
              </a:spcBef>
              <a:spcAft>
                <a:spcPts val="0"/>
              </a:spcAft>
              <a:buClr>
                <a:srgbClr val="911B21"/>
              </a:buClr>
              <a:buSzPts val="2600"/>
              <a:buFont typeface="Arial"/>
              <a:buAutoNum type="arabicPeriod"/>
            </a:pPr>
            <a:r>
              <a:rPr b="1" lang="en-US" sz="2600">
                <a:latin typeface="Calibri"/>
                <a:ea typeface="Calibri"/>
                <a:cs typeface="Calibri"/>
                <a:sym typeface="Calibri"/>
              </a:rPr>
              <a:t>Virmari sold shares of common stock for $25,000 cash.</a:t>
            </a:r>
            <a:endParaRPr/>
          </a:p>
        </p:txBody>
      </p:sp>
      <p:pic>
        <p:nvPicPr>
          <p:cNvPr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he transaction is numbered as (1). The 25,000 amount is displayed with plus sign as an increase under both the Cash and Common Stock accounts." id="619" name="Google Shape;619;p56"/>
          <p:cNvPicPr preferRelativeResize="0"/>
          <p:nvPr>
            <p:ph idx="2" type="pic"/>
          </p:nvPr>
        </p:nvPicPr>
        <p:blipFill rotWithShape="1">
          <a:blip r:embed="rId3">
            <a:alphaModFix/>
          </a:blip>
          <a:srcRect b="0" l="0" r="0" t="0"/>
          <a:stretch/>
        </p:blipFill>
        <p:spPr>
          <a:xfrm>
            <a:off x="226984" y="3123974"/>
            <a:ext cx="8639233" cy="1747142"/>
          </a:xfrm>
          <a:prstGeom prst="rect">
            <a:avLst/>
          </a:prstGeom>
          <a:noFill/>
          <a:ln>
            <a:noFill/>
          </a:ln>
        </p:spPr>
      </p:pic>
      <p:sp>
        <p:nvSpPr>
          <p:cNvPr id="620" name="Google Shape;620;p56"/>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DO IT! 4: Tabular Analysis</a:t>
            </a:r>
            <a:br>
              <a:rPr lang="en-US">
                <a:latin typeface="Calibri"/>
                <a:ea typeface="Calibri"/>
                <a:cs typeface="Calibri"/>
                <a:sym typeface="Calibri"/>
              </a:rPr>
            </a:br>
            <a:r>
              <a:rPr lang="en-US" sz="3100">
                <a:latin typeface="Calibri"/>
                <a:ea typeface="Calibri"/>
                <a:cs typeface="Calibri"/>
                <a:sym typeface="Calibri"/>
              </a:rPr>
              <a:t>Purchase of office equipment on credit</a:t>
            </a:r>
            <a:endParaRPr sz="4400">
              <a:latin typeface="Calibri"/>
              <a:ea typeface="Calibri"/>
              <a:cs typeface="Calibri"/>
              <a:sym typeface="Calibri"/>
            </a:endParaRPr>
          </a:p>
        </p:txBody>
      </p:sp>
      <p:sp>
        <p:nvSpPr>
          <p:cNvPr id="626" name="Google Shape;626;p57"/>
          <p:cNvSpPr txBox="1"/>
          <p:nvPr>
            <p:ph idx="1" type="body"/>
          </p:nvPr>
        </p:nvSpPr>
        <p:spPr>
          <a:xfrm>
            <a:off x="304800" y="1752598"/>
            <a:ext cx="8534400" cy="924341"/>
          </a:xfrm>
          <a:prstGeom prst="rect">
            <a:avLst/>
          </a:prstGeom>
          <a:noFill/>
          <a:ln>
            <a:noFill/>
          </a:ln>
        </p:spPr>
        <p:txBody>
          <a:bodyPr anchorCtr="0" anchor="t" bIns="45700" lIns="91425" spcFirstLastPara="1" rIns="91425" wrap="square" tIns="45700">
            <a:noAutofit/>
          </a:bodyPr>
          <a:lstStyle/>
          <a:p>
            <a:pPr indent="-403200" lvl="0" marL="403200" rtl="0" algn="l">
              <a:lnSpc>
                <a:spcPct val="100000"/>
              </a:lnSpc>
              <a:spcBef>
                <a:spcPts val="0"/>
              </a:spcBef>
              <a:spcAft>
                <a:spcPts val="0"/>
              </a:spcAft>
              <a:buClr>
                <a:srgbClr val="911B21"/>
              </a:buClr>
              <a:buSzPts val="2600"/>
              <a:buFont typeface="Arial"/>
              <a:buAutoNum type="arabicPeriod" startAt="2"/>
            </a:pPr>
            <a:r>
              <a:rPr b="1" lang="en-US" sz="2600">
                <a:latin typeface="Calibri"/>
                <a:ea typeface="Calibri"/>
                <a:cs typeface="Calibri"/>
                <a:sym typeface="Calibri"/>
              </a:rPr>
              <a:t>The company purchased $7,000 of office equipment on credit.</a:t>
            </a:r>
            <a:endParaRPr/>
          </a:p>
        </p:txBody>
      </p:sp>
      <p:pic>
        <p:nvPicPr>
          <p:cNvPr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wo transactions given are listed as follows: The transaction is numbered as (1). The 25,000 amount is displayed with plus sign as an increase under both the Cash and Common Stock accounts. The transaction is numbered as (2). The 7,000 amount is displayed with plus sign as an increase under both the Equipment and Accounts payable column in the second row." id="627" name="Google Shape;627;p57"/>
          <p:cNvPicPr preferRelativeResize="0"/>
          <p:nvPr>
            <p:ph idx="2" type="pic"/>
          </p:nvPr>
        </p:nvPicPr>
        <p:blipFill rotWithShape="1">
          <a:blip r:embed="rId3">
            <a:alphaModFix/>
          </a:blip>
          <a:srcRect b="0" l="0" r="0" t="0"/>
          <a:stretch/>
        </p:blipFill>
        <p:spPr>
          <a:xfrm>
            <a:off x="451721" y="3036129"/>
            <a:ext cx="8240558" cy="2231654"/>
          </a:xfrm>
          <a:prstGeom prst="rect">
            <a:avLst/>
          </a:prstGeom>
          <a:noFill/>
          <a:ln>
            <a:noFill/>
          </a:ln>
        </p:spPr>
      </p:pic>
      <p:sp>
        <p:nvSpPr>
          <p:cNvPr id="628" name="Google Shape;628;p57"/>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DO IT! 4: Tabular Analysis</a:t>
            </a:r>
            <a:br>
              <a:rPr lang="en-US">
                <a:latin typeface="Calibri"/>
                <a:ea typeface="Calibri"/>
                <a:cs typeface="Calibri"/>
                <a:sym typeface="Calibri"/>
              </a:rPr>
            </a:br>
            <a:r>
              <a:rPr lang="en-US" sz="3100">
                <a:latin typeface="Calibri"/>
                <a:ea typeface="Calibri"/>
                <a:cs typeface="Calibri"/>
                <a:sym typeface="Calibri"/>
              </a:rPr>
              <a:t>Cash received for services</a:t>
            </a:r>
            <a:endParaRPr sz="4400">
              <a:latin typeface="Calibri"/>
              <a:ea typeface="Calibri"/>
              <a:cs typeface="Calibri"/>
              <a:sym typeface="Calibri"/>
            </a:endParaRPr>
          </a:p>
        </p:txBody>
      </p:sp>
      <p:sp>
        <p:nvSpPr>
          <p:cNvPr id="635" name="Google Shape;635;p58"/>
          <p:cNvSpPr txBox="1"/>
          <p:nvPr>
            <p:ph idx="1" type="body"/>
          </p:nvPr>
        </p:nvSpPr>
        <p:spPr>
          <a:xfrm>
            <a:off x="304800" y="1752598"/>
            <a:ext cx="8534400" cy="924341"/>
          </a:xfrm>
          <a:prstGeom prst="rect">
            <a:avLst/>
          </a:prstGeom>
          <a:noFill/>
          <a:ln>
            <a:noFill/>
          </a:ln>
        </p:spPr>
        <p:txBody>
          <a:bodyPr anchorCtr="0" anchor="t" bIns="45700" lIns="91425" spcFirstLastPara="1" rIns="91425" wrap="square" tIns="45700">
            <a:noAutofit/>
          </a:bodyPr>
          <a:lstStyle/>
          <a:p>
            <a:pPr indent="-403200" lvl="0" marL="403200" rtl="0" algn="l">
              <a:lnSpc>
                <a:spcPct val="100000"/>
              </a:lnSpc>
              <a:spcBef>
                <a:spcPts val="0"/>
              </a:spcBef>
              <a:spcAft>
                <a:spcPts val="0"/>
              </a:spcAft>
              <a:buClr>
                <a:srgbClr val="911B21"/>
              </a:buClr>
              <a:buSzPts val="2600"/>
              <a:buFont typeface="Arial"/>
              <a:buAutoNum type="arabicPeriod" startAt="3"/>
            </a:pPr>
            <a:r>
              <a:rPr b="1" lang="en-US" sz="2600">
                <a:latin typeface="Calibri"/>
                <a:ea typeface="Calibri"/>
                <a:cs typeface="Calibri"/>
                <a:sym typeface="Calibri"/>
              </a:rPr>
              <a:t>The company received $8,000 cash in exchange for services performed.</a:t>
            </a:r>
            <a:endParaRPr/>
          </a:p>
        </p:txBody>
      </p:sp>
      <p:pic>
        <p:nvPicPr>
          <p:cNvPr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hree transactions given are listed as follows: The transaction is numbered as (1). The 25,000 amount is displayed with plus sign as an increase under both the Cash and Common Stock accounts. The transaction is numbered as (2). The 7,000 amount is displayed with plus sign as an increase under both the Equipment and Accounts payable accounts in the second row. The transaction is numbered as (3). The 8,000 amount is displayed with plus sign as an increase under both Cash and Revenue accounts in the third row." id="636" name="Google Shape;636;p58"/>
          <p:cNvPicPr preferRelativeResize="0"/>
          <p:nvPr>
            <p:ph idx="2" type="pic"/>
          </p:nvPr>
        </p:nvPicPr>
        <p:blipFill rotWithShape="1">
          <a:blip r:embed="rId3">
            <a:alphaModFix/>
          </a:blip>
          <a:srcRect b="0" l="0" r="0" t="0"/>
          <a:stretch/>
        </p:blipFill>
        <p:spPr>
          <a:xfrm>
            <a:off x="274063" y="3050146"/>
            <a:ext cx="8595875" cy="2689258"/>
          </a:xfrm>
          <a:prstGeom prst="rect">
            <a:avLst/>
          </a:prstGeom>
          <a:noFill/>
          <a:ln>
            <a:noFill/>
          </a:ln>
        </p:spPr>
      </p:pic>
      <p:sp>
        <p:nvSpPr>
          <p:cNvPr id="637" name="Google Shape;637;p58"/>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00000"/>
              <a:buFont typeface="Calibri"/>
              <a:buNone/>
            </a:pPr>
            <a:r>
              <a:rPr lang="en-US">
                <a:latin typeface="Calibri"/>
                <a:ea typeface="Calibri"/>
                <a:cs typeface="Calibri"/>
                <a:sym typeface="Calibri"/>
              </a:rPr>
              <a:t>DO IT! 4: Tabular Analysis</a:t>
            </a:r>
            <a:br>
              <a:rPr lang="en-US">
                <a:latin typeface="Calibri"/>
                <a:ea typeface="Calibri"/>
                <a:cs typeface="Calibri"/>
                <a:sym typeface="Calibri"/>
              </a:rPr>
            </a:br>
            <a:r>
              <a:rPr lang="en-US" sz="3100">
                <a:latin typeface="Calibri"/>
                <a:ea typeface="Calibri"/>
                <a:cs typeface="Calibri"/>
                <a:sym typeface="Calibri"/>
              </a:rPr>
              <a:t>Rent payment</a:t>
            </a:r>
            <a:endParaRPr>
              <a:latin typeface="Calibri"/>
              <a:ea typeface="Calibri"/>
              <a:cs typeface="Calibri"/>
              <a:sym typeface="Calibri"/>
            </a:endParaRPr>
          </a:p>
        </p:txBody>
      </p:sp>
      <p:sp>
        <p:nvSpPr>
          <p:cNvPr id="643" name="Google Shape;643;p59"/>
          <p:cNvSpPr txBox="1"/>
          <p:nvPr>
            <p:ph idx="1" type="body"/>
          </p:nvPr>
        </p:nvSpPr>
        <p:spPr>
          <a:xfrm>
            <a:off x="304800" y="1752598"/>
            <a:ext cx="8534400" cy="924341"/>
          </a:xfrm>
          <a:prstGeom prst="rect">
            <a:avLst/>
          </a:prstGeom>
          <a:noFill/>
          <a:ln>
            <a:noFill/>
          </a:ln>
        </p:spPr>
        <p:txBody>
          <a:bodyPr anchorCtr="0" anchor="t" bIns="45700" lIns="91425" spcFirstLastPara="1" rIns="91425" wrap="square" tIns="45700">
            <a:noAutofit/>
          </a:bodyPr>
          <a:lstStyle/>
          <a:p>
            <a:pPr indent="-403200" lvl="0" marL="403200" rtl="0" algn="l">
              <a:lnSpc>
                <a:spcPct val="100000"/>
              </a:lnSpc>
              <a:spcBef>
                <a:spcPts val="0"/>
              </a:spcBef>
              <a:spcAft>
                <a:spcPts val="0"/>
              </a:spcAft>
              <a:buClr>
                <a:srgbClr val="911B21"/>
              </a:buClr>
              <a:buSzPts val="2600"/>
              <a:buFont typeface="Arial"/>
              <a:buAutoNum type="arabicPeriod" startAt="4"/>
            </a:pPr>
            <a:r>
              <a:rPr b="1" lang="en-US" sz="2600">
                <a:latin typeface="Calibri"/>
                <a:ea typeface="Calibri"/>
                <a:cs typeface="Calibri"/>
                <a:sym typeface="Calibri"/>
              </a:rPr>
              <a:t>The company paid $850 for this month’s rent.</a:t>
            </a:r>
            <a:endParaRPr/>
          </a:p>
        </p:txBody>
      </p:sp>
      <p:pic>
        <p:nvPicPr>
          <p:cNvPr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hree transactions given are listed as follows: The transaction is numbered as (1). The 25,000 amount is displayed with plus sign as an increase under both the Cash and Common Stock accounts. The transaction is numbered as (2). The 7,000 amount is displayed with plus sign as an increase under both the Equipment and Accounts payable accounts in the second row. The transaction is numbered as (3). The 8,000 amount is displayed with plus sign as an increase under both Cash and Revenue accounts in the third row. The transaction is numbered as (4). The amount negative 850 is displayed under the Cash and Expense accounts." id="644" name="Google Shape;644;p59"/>
          <p:cNvPicPr preferRelativeResize="0"/>
          <p:nvPr>
            <p:ph idx="2" type="pic"/>
          </p:nvPr>
        </p:nvPicPr>
        <p:blipFill rotWithShape="1">
          <a:blip r:embed="rId3">
            <a:alphaModFix/>
          </a:blip>
          <a:srcRect b="0" l="0" r="0" t="0"/>
          <a:stretch/>
        </p:blipFill>
        <p:spPr>
          <a:xfrm>
            <a:off x="334419" y="2600861"/>
            <a:ext cx="8468479" cy="3249534"/>
          </a:xfrm>
          <a:prstGeom prst="rect">
            <a:avLst/>
          </a:prstGeom>
          <a:noFill/>
          <a:ln>
            <a:noFill/>
          </a:ln>
        </p:spPr>
      </p:pic>
      <p:sp>
        <p:nvSpPr>
          <p:cNvPr id="645" name="Google Shape;645;p59"/>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a:latin typeface="Calibri"/>
                <a:ea typeface="Calibri"/>
                <a:cs typeface="Calibri"/>
                <a:sym typeface="Calibri"/>
              </a:rPr>
              <a:t>Who Uses Accounting Data</a:t>
            </a:r>
            <a:br>
              <a:rPr lang="en-US">
                <a:latin typeface="Calibri"/>
                <a:ea typeface="Calibri"/>
                <a:cs typeface="Calibri"/>
                <a:sym typeface="Calibri"/>
              </a:rPr>
            </a:br>
            <a:r>
              <a:rPr lang="en-US" sz="3100">
                <a:latin typeface="Calibri"/>
                <a:ea typeface="Calibri"/>
                <a:cs typeface="Calibri"/>
                <a:sym typeface="Calibri"/>
              </a:rPr>
              <a:t>Internal Users</a:t>
            </a:r>
            <a:endParaRPr>
              <a:latin typeface="Calibri"/>
              <a:ea typeface="Calibri"/>
              <a:cs typeface="Calibri"/>
              <a:sym typeface="Calibri"/>
            </a:endParaRPr>
          </a:p>
        </p:txBody>
      </p:sp>
      <p:pic>
        <p:nvPicPr>
          <p:cNvPr descr="An illustration for finance shows a man standing behind a pile of cash and looking at another man holding a briefcase, labeled stock. The question asked by internal finance users is, Is cash sufficient to pay dividends to Microsoft stockholders? An illustration for marketing shows a woman in business attire. The question asked by internal marketing users is, what price should Apple charge for an iPhone to maximize the company's net income? An illustration for human resources shows three people in front of a building, holding signs that read, on strike. The question asked by internal human resource users is, Can General Motors afford to give its employees pay raises this year? An illustration for management shows a thunderstorm over a bag of chips and the sun over a can of Cola. The question asked by internal management users is, Which PepsiCo product line is the most profitable? Should any product lines be eliminated? " id="206" name="Google Shape;206;p6"/>
          <p:cNvPicPr preferRelativeResize="0"/>
          <p:nvPr>
            <p:ph idx="2" type="pic"/>
          </p:nvPr>
        </p:nvPicPr>
        <p:blipFill rotWithShape="1">
          <a:blip r:embed="rId3">
            <a:alphaModFix/>
          </a:blip>
          <a:srcRect b="0" l="0" r="0" t="0"/>
          <a:stretch/>
        </p:blipFill>
        <p:spPr>
          <a:xfrm>
            <a:off x="315143" y="2514731"/>
            <a:ext cx="8513714" cy="2337272"/>
          </a:xfrm>
          <a:prstGeom prst="rect">
            <a:avLst/>
          </a:prstGeom>
          <a:noFill/>
          <a:ln>
            <a:noFill/>
          </a:ln>
        </p:spPr>
      </p:pic>
      <p:sp>
        <p:nvSpPr>
          <p:cNvPr id="207" name="Google Shape;207;p6"/>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00000"/>
              <a:buFont typeface="Calibri"/>
              <a:buNone/>
            </a:pPr>
            <a:r>
              <a:rPr lang="en-US">
                <a:latin typeface="Calibri"/>
                <a:ea typeface="Calibri"/>
                <a:cs typeface="Calibri"/>
                <a:sym typeface="Calibri"/>
              </a:rPr>
              <a:t>DO IT! 4: Tabular Analysis</a:t>
            </a:r>
            <a:br>
              <a:rPr lang="en-US">
                <a:latin typeface="Calibri"/>
                <a:ea typeface="Calibri"/>
                <a:cs typeface="Calibri"/>
                <a:sym typeface="Calibri"/>
              </a:rPr>
            </a:br>
            <a:r>
              <a:rPr lang="en-US" sz="3100">
                <a:latin typeface="Calibri"/>
                <a:ea typeface="Calibri"/>
                <a:cs typeface="Calibri"/>
                <a:sym typeface="Calibri"/>
              </a:rPr>
              <a:t>Payment of dividends</a:t>
            </a:r>
            <a:endParaRPr>
              <a:latin typeface="Calibri"/>
              <a:ea typeface="Calibri"/>
              <a:cs typeface="Calibri"/>
              <a:sym typeface="Calibri"/>
            </a:endParaRPr>
          </a:p>
        </p:txBody>
      </p:sp>
      <p:sp>
        <p:nvSpPr>
          <p:cNvPr id="651" name="Google Shape;651;p60"/>
          <p:cNvSpPr txBox="1"/>
          <p:nvPr>
            <p:ph idx="1" type="body"/>
          </p:nvPr>
        </p:nvSpPr>
        <p:spPr>
          <a:xfrm>
            <a:off x="304800" y="1752598"/>
            <a:ext cx="8534400" cy="924341"/>
          </a:xfrm>
          <a:prstGeom prst="rect">
            <a:avLst/>
          </a:prstGeom>
          <a:noFill/>
          <a:ln>
            <a:noFill/>
          </a:ln>
        </p:spPr>
        <p:txBody>
          <a:bodyPr anchorCtr="0" anchor="t" bIns="45700" lIns="91425" spcFirstLastPara="1" rIns="91425" wrap="square" tIns="45700">
            <a:noAutofit/>
          </a:bodyPr>
          <a:lstStyle/>
          <a:p>
            <a:pPr indent="-403200" lvl="0" marL="403200" rtl="0" algn="l">
              <a:lnSpc>
                <a:spcPct val="100000"/>
              </a:lnSpc>
              <a:spcBef>
                <a:spcPts val="0"/>
              </a:spcBef>
              <a:spcAft>
                <a:spcPts val="0"/>
              </a:spcAft>
              <a:buClr>
                <a:srgbClr val="911B21"/>
              </a:buClr>
              <a:buSzPts val="2600"/>
              <a:buFont typeface="Arial"/>
              <a:buAutoNum type="arabicPeriod" startAt="5"/>
            </a:pPr>
            <a:r>
              <a:rPr b="1" lang="en-US" sz="2600">
                <a:latin typeface="Calibri"/>
                <a:ea typeface="Calibri"/>
                <a:cs typeface="Calibri"/>
                <a:sym typeface="Calibri"/>
              </a:rPr>
              <a:t>The company paid a dividend of $1,000 in cash to stockholders.</a:t>
            </a:r>
            <a:endParaRPr/>
          </a:p>
        </p:txBody>
      </p:sp>
      <p:pic>
        <p:nvPicPr>
          <p:cNvPr descr="An illustration depicts transactions using equation analysis. The accounting equation is expressed as: Assets = Liabilities + Stockholders’ Equity, set up as column headings. The Cash and Equipment amounts are listed under Assets column as: Cash plus Equipment. Accounts Payable is listed under Liabilities column. The Common Stock account, Revenues, Expenses, and Dividends are listed under the Stockholders' equity column as: Common stock plus Revenues minus Expenses minus Dividends (revenues, expenses, and dividends come under the sub-heading, Retained earnings under the Stockholders’ Equity column). Three transactions given are listed as follows: The transaction is numbered as (1). The 25,000 amount is displayed with plus sign as an increase under both the Cash and Common Stock accounts. The transaction is numbered as (2). The 7,000 amount is displayed with plus sign as an increase under both the Equipment and Accounts payable accounts in the second row. The transaction is numbered as (3). The 8,000 amount is displayed with plus sign as an increase under both Cash and Revenue accounts in the third row. The transaction is numbered as (4). The amount negative 850 is displayed under the Cash and Expense accounts. The transaction is numbered as (5). The amount negative 1,000 is displayed under the Cash and Dividends accounts. The last line displays totals of each column in an equation format as follows: Cash, $31,150 plus Equipment, $7,000 equals Accounts Payable, $7,000 plus Common stock, $25,000 plus Revenues, $8,000 minus Expenses, negative $850 minus Dividends, negative $1,000. A downward curly brace covers the values under the column headings Cash, Accounts Receivable, Supplies and Equipment and points to the amount $38,150. Another downward curly brace covers the values under the column headings Accounts Payable, Common Stock, Revenues, Expenses, Dividends and points to the amount $38,150." id="652" name="Google Shape;652;p60"/>
          <p:cNvPicPr preferRelativeResize="0"/>
          <p:nvPr>
            <p:ph idx="2" type="pic"/>
          </p:nvPr>
        </p:nvPicPr>
        <p:blipFill rotWithShape="1">
          <a:blip r:embed="rId3">
            <a:alphaModFix/>
          </a:blip>
          <a:srcRect b="0" l="0" r="0" t="0"/>
          <a:stretch/>
        </p:blipFill>
        <p:spPr>
          <a:xfrm>
            <a:off x="1055674" y="2681260"/>
            <a:ext cx="7032652" cy="3506153"/>
          </a:xfrm>
          <a:prstGeom prst="rect">
            <a:avLst/>
          </a:prstGeom>
          <a:noFill/>
          <a:ln>
            <a:noFill/>
          </a:ln>
        </p:spPr>
      </p:pic>
      <p:sp>
        <p:nvSpPr>
          <p:cNvPr id="653" name="Google Shape;653;p60"/>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1"/>
          <p:cNvSpPr txBox="1"/>
          <p:nvPr>
            <p:ph type="title"/>
          </p:nvPr>
        </p:nvSpPr>
        <p:spPr>
          <a:xfrm>
            <a:off x="0" y="457199"/>
            <a:ext cx="9144000" cy="1196939"/>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2800"/>
              <a:buFont typeface="Calibri"/>
              <a:buNone/>
            </a:pPr>
            <a:r>
              <a:rPr lang="en-US" sz="2800">
                <a:solidFill>
                  <a:srgbClr val="911621"/>
                </a:solidFill>
                <a:latin typeface="Calibri"/>
                <a:ea typeface="Calibri"/>
                <a:cs typeface="Calibri"/>
                <a:sym typeface="Calibri"/>
              </a:rPr>
              <a:t>LEARNING OBJECTIVE 5</a:t>
            </a:r>
            <a:br>
              <a:rPr lang="en-US" sz="2800">
                <a:solidFill>
                  <a:srgbClr val="911621"/>
                </a:solidFill>
                <a:latin typeface="Calibri"/>
                <a:ea typeface="Calibri"/>
                <a:cs typeface="Calibri"/>
                <a:sym typeface="Calibri"/>
              </a:rPr>
            </a:br>
            <a:r>
              <a:rPr lang="en-US" sz="2800">
                <a:solidFill>
                  <a:schemeClr val="dk1"/>
                </a:solidFill>
                <a:latin typeface="Calibri"/>
                <a:ea typeface="Calibri"/>
                <a:cs typeface="Calibri"/>
                <a:sym typeface="Calibri"/>
              </a:rPr>
              <a:t>Describe the Four Financial Statements and How they are Prepared</a:t>
            </a:r>
            <a:endParaRPr sz="2800">
              <a:solidFill>
                <a:schemeClr val="dk1"/>
              </a:solidFill>
              <a:latin typeface="Calibri"/>
              <a:ea typeface="Calibri"/>
              <a:cs typeface="Calibri"/>
              <a:sym typeface="Calibri"/>
            </a:endParaRPr>
          </a:p>
        </p:txBody>
      </p:sp>
      <p:sp>
        <p:nvSpPr>
          <p:cNvPr id="659" name="Google Shape;659;p61"/>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Companies prepare four financial statements:</a:t>
            </a:r>
            <a:endParaRPr/>
          </a:p>
          <a:p>
            <a:pPr indent="-406405" lvl="0" marL="406405" rtl="0" algn="l">
              <a:lnSpc>
                <a:spcPct val="100000"/>
              </a:lnSpc>
              <a:spcBef>
                <a:spcPts val="555"/>
              </a:spcBef>
              <a:spcAft>
                <a:spcPts val="0"/>
              </a:spcAft>
              <a:buClr>
                <a:srgbClr val="911B21"/>
              </a:buClr>
              <a:buSzPts val="2600"/>
              <a:buChar char="•"/>
            </a:pPr>
            <a:r>
              <a:rPr lang="en-US" sz="2600">
                <a:latin typeface="Calibri"/>
                <a:ea typeface="Calibri"/>
                <a:cs typeface="Calibri"/>
                <a:sym typeface="Calibri"/>
              </a:rPr>
              <a:t>Income Statement</a:t>
            </a:r>
            <a:endParaRPr sz="2600">
              <a:latin typeface="Calibri"/>
              <a:ea typeface="Calibri"/>
              <a:cs typeface="Calibri"/>
              <a:sym typeface="Calibri"/>
            </a:endParaRPr>
          </a:p>
          <a:p>
            <a:pPr indent="-406405" lvl="0" marL="406405" rtl="0" algn="l">
              <a:lnSpc>
                <a:spcPct val="100000"/>
              </a:lnSpc>
              <a:spcBef>
                <a:spcPts val="555"/>
              </a:spcBef>
              <a:spcAft>
                <a:spcPts val="0"/>
              </a:spcAft>
              <a:buClr>
                <a:srgbClr val="911B21"/>
              </a:buClr>
              <a:buSzPts val="2600"/>
              <a:buChar char="•"/>
            </a:pPr>
            <a:r>
              <a:rPr lang="en-US" sz="2600">
                <a:latin typeface="Calibri"/>
                <a:ea typeface="Calibri"/>
                <a:cs typeface="Calibri"/>
                <a:sym typeface="Calibri"/>
              </a:rPr>
              <a:t>Retained Earnings Statement</a:t>
            </a:r>
            <a:endParaRPr/>
          </a:p>
          <a:p>
            <a:pPr indent="-406405" lvl="0" marL="406405" rtl="0" algn="l">
              <a:lnSpc>
                <a:spcPct val="100000"/>
              </a:lnSpc>
              <a:spcBef>
                <a:spcPts val="555"/>
              </a:spcBef>
              <a:spcAft>
                <a:spcPts val="0"/>
              </a:spcAft>
              <a:buClr>
                <a:srgbClr val="911B21"/>
              </a:buClr>
              <a:buSzPts val="2600"/>
              <a:buChar char="•"/>
            </a:pPr>
            <a:r>
              <a:rPr lang="en-US" sz="2600">
                <a:latin typeface="Calibri"/>
                <a:ea typeface="Calibri"/>
                <a:cs typeface="Calibri"/>
                <a:sym typeface="Calibri"/>
              </a:rPr>
              <a:t>Balance Sheet</a:t>
            </a:r>
            <a:endParaRPr/>
          </a:p>
          <a:p>
            <a:pPr indent="-406405" lvl="0" marL="406405" rtl="0" algn="l">
              <a:lnSpc>
                <a:spcPct val="100000"/>
              </a:lnSpc>
              <a:spcBef>
                <a:spcPts val="555"/>
              </a:spcBef>
              <a:spcAft>
                <a:spcPts val="0"/>
              </a:spcAft>
              <a:buClr>
                <a:srgbClr val="911B21"/>
              </a:buClr>
              <a:buSzPts val="2600"/>
              <a:buChar char="•"/>
            </a:pPr>
            <a:r>
              <a:rPr lang="en-US" sz="2600">
                <a:latin typeface="Calibri"/>
                <a:ea typeface="Calibri"/>
                <a:cs typeface="Calibri"/>
                <a:sym typeface="Calibri"/>
              </a:rPr>
              <a:t>Statement of Cash Flows</a:t>
            </a:r>
            <a:endParaRPr/>
          </a:p>
        </p:txBody>
      </p:sp>
      <p:sp>
        <p:nvSpPr>
          <p:cNvPr id="660" name="Google Shape;660;p61"/>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29032"/>
              <a:buFont typeface="Calibri"/>
              <a:buNone/>
            </a:pPr>
            <a:r>
              <a:rPr lang="en-US">
                <a:latin typeface="Calibri"/>
                <a:ea typeface="Calibri"/>
                <a:cs typeface="Calibri"/>
                <a:sym typeface="Calibri"/>
              </a:rPr>
              <a:t>Financial Statements</a:t>
            </a:r>
            <a:br>
              <a:rPr lang="en-US">
                <a:latin typeface="Calibri"/>
                <a:ea typeface="Calibri"/>
                <a:cs typeface="Calibri"/>
                <a:sym typeface="Calibri"/>
              </a:rPr>
            </a:br>
            <a:r>
              <a:rPr lang="en-US" sz="3100">
                <a:latin typeface="Calibri"/>
                <a:ea typeface="Calibri"/>
                <a:cs typeface="Calibri"/>
                <a:sym typeface="Calibri"/>
              </a:rPr>
              <a:t>First Question</a:t>
            </a:r>
            <a:endParaRPr sz="3100">
              <a:latin typeface="Calibri"/>
              <a:ea typeface="Calibri"/>
              <a:cs typeface="Calibri"/>
              <a:sym typeface="Calibri"/>
            </a:endParaRPr>
          </a:p>
        </p:txBody>
      </p:sp>
      <p:sp>
        <p:nvSpPr>
          <p:cNvPr id="666" name="Google Shape;666;p62"/>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600"/>
              <a:buNone/>
            </a:pPr>
            <a:r>
              <a:rPr lang="en-US" sz="2600">
                <a:latin typeface="Calibri"/>
                <a:ea typeface="Calibri"/>
                <a:cs typeface="Calibri"/>
                <a:sym typeface="Calibri"/>
              </a:rPr>
              <a:t>Net income will result during a time period when:</a:t>
            </a:r>
            <a:endParaRPr/>
          </a:p>
          <a:p>
            <a:pPr indent="-450850" lvl="0" marL="914400"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assets exceed liabilities.</a:t>
            </a:r>
            <a:endParaRPr/>
          </a:p>
          <a:p>
            <a:pPr indent="-450850" lvl="0" marL="914400"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assets exceed revenues.</a:t>
            </a:r>
            <a:endParaRPr/>
          </a:p>
          <a:p>
            <a:pPr indent="-450850" lvl="0" marL="914400"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expenses exceed revenues.</a:t>
            </a:r>
            <a:endParaRPr/>
          </a:p>
          <a:p>
            <a:pPr indent="-450850" lvl="0" marL="914400"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revenues exceed expenses.</a:t>
            </a:r>
            <a:endParaRPr/>
          </a:p>
        </p:txBody>
      </p:sp>
      <p:sp>
        <p:nvSpPr>
          <p:cNvPr id="667" name="Google Shape;667;p62"/>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Financial Statements</a:t>
            </a:r>
            <a:br>
              <a:rPr lang="en-US" sz="3600">
                <a:latin typeface="Calibri"/>
                <a:ea typeface="Calibri"/>
                <a:cs typeface="Calibri"/>
                <a:sym typeface="Calibri"/>
              </a:rPr>
            </a:br>
            <a:r>
              <a:rPr lang="en-US" sz="2800">
                <a:latin typeface="Calibri"/>
                <a:ea typeface="Calibri"/>
                <a:cs typeface="Calibri"/>
                <a:sym typeface="Calibri"/>
              </a:rPr>
              <a:t>First Answer</a:t>
            </a:r>
            <a:endParaRPr sz="2800">
              <a:latin typeface="Calibri"/>
              <a:ea typeface="Calibri"/>
              <a:cs typeface="Calibri"/>
              <a:sym typeface="Calibri"/>
            </a:endParaRPr>
          </a:p>
        </p:txBody>
      </p:sp>
      <p:sp>
        <p:nvSpPr>
          <p:cNvPr id="673" name="Google Shape;673;p63"/>
          <p:cNvSpPr txBox="1"/>
          <p:nvPr>
            <p:ph idx="1" type="body"/>
          </p:nvPr>
        </p:nvSpPr>
        <p:spPr>
          <a:xfrm>
            <a:off x="304800" y="1752600"/>
            <a:ext cx="8534400" cy="315070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US" sz="2800">
                <a:latin typeface="Calibri"/>
                <a:ea typeface="Calibri"/>
                <a:cs typeface="Calibri"/>
                <a:sym typeface="Calibri"/>
              </a:rPr>
              <a:t>Net income will result during a time period when:</a:t>
            </a:r>
            <a:endParaRPr/>
          </a:p>
          <a:p>
            <a:pPr indent="-514350" lvl="0" marL="92075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assets exceed liabilities.</a:t>
            </a:r>
            <a:endParaRPr/>
          </a:p>
          <a:p>
            <a:pPr indent="-514350" lvl="0" marL="92075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assets exceed revenues.</a:t>
            </a:r>
            <a:endParaRPr/>
          </a:p>
          <a:p>
            <a:pPr indent="-514350" lvl="0" marL="920755" rtl="0" algn="l">
              <a:lnSpc>
                <a:spcPct val="100000"/>
              </a:lnSpc>
              <a:spcBef>
                <a:spcPts val="555"/>
              </a:spcBef>
              <a:spcAft>
                <a:spcPts val="0"/>
              </a:spcAft>
              <a:buClr>
                <a:srgbClr val="911B21"/>
              </a:buClr>
              <a:buSzPts val="2800"/>
              <a:buFont typeface="Arial"/>
              <a:buAutoNum type="alphaLcPeriod"/>
            </a:pPr>
            <a:r>
              <a:rPr lang="en-US" sz="2800">
                <a:latin typeface="Calibri"/>
                <a:ea typeface="Calibri"/>
                <a:cs typeface="Calibri"/>
                <a:sym typeface="Calibri"/>
              </a:rPr>
              <a:t>expenses exceed revenues.</a:t>
            </a:r>
            <a:endParaRPr/>
          </a:p>
          <a:p>
            <a:pPr indent="-514350" lvl="0" marL="920755" rtl="0" algn="l">
              <a:lnSpc>
                <a:spcPct val="100000"/>
              </a:lnSpc>
              <a:spcBef>
                <a:spcPts val="555"/>
              </a:spcBef>
              <a:spcAft>
                <a:spcPts val="0"/>
              </a:spcAft>
              <a:buClr>
                <a:srgbClr val="911B21"/>
              </a:buClr>
              <a:buSzPts val="2800"/>
              <a:buFont typeface="Arial"/>
              <a:buAutoNum type="alphaLcPeriod"/>
            </a:pPr>
            <a:r>
              <a:rPr lang="en-US" sz="2800">
                <a:solidFill>
                  <a:srgbClr val="911B21"/>
                </a:solidFill>
                <a:latin typeface="Calibri"/>
                <a:ea typeface="Calibri"/>
                <a:cs typeface="Calibri"/>
                <a:sym typeface="Calibri"/>
              </a:rPr>
              <a:t>Answer:</a:t>
            </a:r>
            <a:r>
              <a:rPr lang="en-US" sz="2800">
                <a:latin typeface="Calibri"/>
                <a:ea typeface="Calibri"/>
                <a:cs typeface="Calibri"/>
                <a:sym typeface="Calibri"/>
              </a:rPr>
              <a:t> revenues exceed expenses.</a:t>
            </a:r>
            <a:endParaRPr/>
          </a:p>
        </p:txBody>
      </p:sp>
      <p:sp>
        <p:nvSpPr>
          <p:cNvPr id="674" name="Google Shape;674;p63"/>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29032"/>
              <a:buFont typeface="Calibri"/>
              <a:buNone/>
            </a:pPr>
            <a:r>
              <a:rPr lang="en-US">
                <a:latin typeface="Calibri"/>
                <a:ea typeface="Calibri"/>
                <a:cs typeface="Calibri"/>
                <a:sym typeface="Calibri"/>
              </a:rPr>
              <a:t>Financial Statements</a:t>
            </a:r>
            <a:br>
              <a:rPr lang="en-US" sz="5400">
                <a:latin typeface="Calibri"/>
                <a:ea typeface="Calibri"/>
                <a:cs typeface="Calibri"/>
                <a:sym typeface="Calibri"/>
              </a:rPr>
            </a:br>
            <a:r>
              <a:rPr lang="en-US" sz="3100">
                <a:latin typeface="Calibri"/>
                <a:ea typeface="Calibri"/>
                <a:cs typeface="Calibri"/>
                <a:sym typeface="Calibri"/>
              </a:rPr>
              <a:t>Income Statement and Retained Earnings Statement</a:t>
            </a:r>
            <a:endParaRPr sz="3100">
              <a:latin typeface="Calibri"/>
              <a:ea typeface="Calibri"/>
              <a:cs typeface="Calibri"/>
              <a:sym typeface="Calibri"/>
            </a:endParaRPr>
          </a:p>
        </p:txBody>
      </p:sp>
      <p:sp>
        <p:nvSpPr>
          <p:cNvPr id="680" name="Google Shape;680;p64"/>
          <p:cNvSpPr txBox="1"/>
          <p:nvPr>
            <p:ph idx="1" type="body"/>
          </p:nvPr>
        </p:nvSpPr>
        <p:spPr>
          <a:xfrm>
            <a:off x="304800" y="1752600"/>
            <a:ext cx="2548569" cy="443888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Net income is needed to determine the ending balance in retained earnings.</a:t>
            </a:r>
            <a:endParaRPr/>
          </a:p>
        </p:txBody>
      </p:sp>
      <p:pic>
        <p:nvPicPr>
          <p:cNvPr descr="Two statements are displayed. The first statement displays a three-line heading consisting of the name of the company, Softbyte Incorporated; type of statement, Income Statement; and the time period the statement covers, For the Month Ended September 30, 2022. There are two sections on the statement. The first section is labeled Revenues. Immediately below Revenues, Service revenue is displayed slightly indented with the $4,700 amount displayed adjacent to the service revenue label in the second of the two numeric columns. The second section is labeled as Expenses. The following account labels are listed immediately below the Expenses section label, slightly indented, with the respective amounts for each account listed in the next column: Salaries and wages expense, $900; Rent expense, 600; Advertising expense, 250; Utilities expense, 200. Next, Total expenses are displayed, with its amount of 1,950 in the second numeric column. The last line of the income statement displays, Net income, in the first column with the respective amount of $ $2,750 in the last column.&#10;The second statement displays a three-line heading consisting of the name of the company, Softbyte Incorporated; type of statement retained earnings statement; and the time period the statement covers, For the Month Ended September 30, 2022. The first line of the statement displays Retained earnings, September 1, with a $0 amount in the second column. The next line shows: Add: Net income, with the 2,750 income amount appearing in the second column. The beginning amount of 0 and the amount of net income are added together, and the subtotal is displayed as 2,750 on line 3 in the third column. The next line displays: Less: Dividends, in the first column with the amount of 1,300 in the second column. The total is labeled as Retained earnings, September 30, with the amount of $1,450 in the second column resulting from subtracting the 1,300 dividends from the 2,750 subtotal.&#10;An arrow labeled 1 points from the Net income amount of Income Statement to the Add: Net income amount of the Retained Earnings Statement." id="681" name="Google Shape;681;p64"/>
          <p:cNvPicPr preferRelativeResize="0"/>
          <p:nvPr>
            <p:ph idx="2" type="pic"/>
          </p:nvPr>
        </p:nvPicPr>
        <p:blipFill rotWithShape="1">
          <a:blip r:embed="rId3">
            <a:alphaModFix/>
          </a:blip>
          <a:srcRect b="0" l="0" r="0" t="0"/>
          <a:stretch/>
        </p:blipFill>
        <p:spPr>
          <a:xfrm>
            <a:off x="2937487" y="1780028"/>
            <a:ext cx="6133416" cy="4285627"/>
          </a:xfrm>
          <a:prstGeom prst="rect">
            <a:avLst/>
          </a:prstGeom>
          <a:noFill/>
          <a:ln>
            <a:noFill/>
          </a:ln>
        </p:spPr>
      </p:pic>
      <p:sp>
        <p:nvSpPr>
          <p:cNvPr id="682" name="Google Shape;682;p64"/>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29032"/>
              <a:buFont typeface="Calibri"/>
              <a:buNone/>
            </a:pPr>
            <a:r>
              <a:rPr lang="en-US">
                <a:latin typeface="Calibri"/>
                <a:ea typeface="Calibri"/>
                <a:cs typeface="Calibri"/>
                <a:sym typeface="Calibri"/>
              </a:rPr>
              <a:t>Financial Statements</a:t>
            </a:r>
            <a:br>
              <a:rPr lang="en-US" sz="5400">
                <a:latin typeface="Calibri"/>
                <a:ea typeface="Calibri"/>
                <a:cs typeface="Calibri"/>
                <a:sym typeface="Calibri"/>
              </a:rPr>
            </a:br>
            <a:r>
              <a:rPr lang="en-US" sz="3100">
                <a:latin typeface="Calibri"/>
                <a:ea typeface="Calibri"/>
                <a:cs typeface="Calibri"/>
                <a:sym typeface="Calibri"/>
              </a:rPr>
              <a:t>Retained Earnings Statement and Balance Sheet</a:t>
            </a:r>
            <a:endParaRPr sz="3100">
              <a:latin typeface="Calibri"/>
              <a:ea typeface="Calibri"/>
              <a:cs typeface="Calibri"/>
              <a:sym typeface="Calibri"/>
            </a:endParaRPr>
          </a:p>
        </p:txBody>
      </p:sp>
      <p:sp>
        <p:nvSpPr>
          <p:cNvPr id="688" name="Google Shape;688;p65"/>
          <p:cNvSpPr txBox="1"/>
          <p:nvPr>
            <p:ph idx="1" type="body"/>
          </p:nvPr>
        </p:nvSpPr>
        <p:spPr>
          <a:xfrm>
            <a:off x="304800" y="1752599"/>
            <a:ext cx="2857494" cy="441451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Ending balance in retained earnings is needed in preparing the balance sheet.</a:t>
            </a:r>
            <a:endParaRPr/>
          </a:p>
        </p:txBody>
      </p:sp>
      <p:pic>
        <p:nvPicPr>
          <p:cNvPr descr="Two statements are displayed. The first statement displays a three-line heading consisting of the name of the company, Softbyte Incorporated; type of statement retained earnings statement; and the time period the statement covers, For the Month Ended September 30, 2022. The first line of the statement displays Retained earnings, September 1, with a $0 amount in the second column. The next line shows: Add: Net income, with the 2,750 income amount appearing in the second column. The beginning amount of 0 and the amount of net income are added together, and the subtotal is displayed as 2,750 on line 3 in the third column. The next line displays: Less: Dividends, in the first column with the amount of 1,300 in the second column. The total is labeled as Retained earnings, September 30, with the amount of $1,450 in the second column resulting from subtracting the 1,300 dividends from the 2,750 subtotal.&#10;The second statement displays a three-line heading consisting of the name of the company, Softbyte Incorporated; the type of the statement, Balance sheet; and the date, September 30, 2022. This illustration displays the Assets section of the statement, with the label, Assets, centered and shown in bold. There are 3 columns displayed, the first displaying account names and the other two displaying the respective amounts and totals. The following account names with the respective amounts are displayed in the second numeric columns: Cash, $8,050; Accounts receivable, 1,400; Supplies, 1,600; Equipment, $7,000. The amounts are totaled as $18,050, shown in the second numeric column, and the label appears in the first column as: Total Assets. &#10;The Liabilities and stockholders’ equity contains two subsections. The first subsection, Liabilities, is displayed in the first column. Immediately under this are the following account names slightly indented with the respective amounts listed in the second numeric column: Accounts Payable, 1,600. The second subsection, Stockholders’ Equity, is displayed in the first column. Immediately under this are the following account names slightly indented with the respective amounts listed in the first numeric column: Common stock, $15,000; Retained Earnings, 1,450. The amounts are totaled as 16,450 which appear in the second numeric column adjacent to the 1,450 amount. The next line is labeled as: Total liabilities and stockholders’ equity, slightly indented, with the total of both liability amounts displayed as $18,050 in the second numeric column. &#10;An arrow labeled 1 points from the Net income amount of Income Statement to the Add: Net income amount of the Retained Earnings Statement. Another arrow labeled 2 points from the Retained earnings, September 30 amount of the Retained Earnings Statement to the Retained earnings amount of the Balance Sheet." id="689" name="Google Shape;689;p65"/>
          <p:cNvPicPr preferRelativeResize="0"/>
          <p:nvPr>
            <p:ph idx="2" type="pic"/>
          </p:nvPr>
        </p:nvPicPr>
        <p:blipFill rotWithShape="1">
          <a:blip r:embed="rId3">
            <a:alphaModFix/>
          </a:blip>
          <a:srcRect b="0" l="0" r="0" t="0"/>
          <a:stretch/>
        </p:blipFill>
        <p:spPr>
          <a:xfrm>
            <a:off x="3162294" y="1626820"/>
            <a:ext cx="5581895" cy="4540297"/>
          </a:xfrm>
          <a:prstGeom prst="rect">
            <a:avLst/>
          </a:prstGeom>
          <a:noFill/>
          <a:ln>
            <a:noFill/>
          </a:ln>
        </p:spPr>
      </p:pic>
      <p:sp>
        <p:nvSpPr>
          <p:cNvPr id="690" name="Google Shape;690;p65"/>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29032"/>
              <a:buFont typeface="Calibri"/>
              <a:buNone/>
            </a:pPr>
            <a:r>
              <a:rPr lang="en-US">
                <a:latin typeface="Calibri"/>
                <a:ea typeface="Calibri"/>
                <a:cs typeface="Calibri"/>
                <a:sym typeface="Calibri"/>
              </a:rPr>
              <a:t>Financial Statements</a:t>
            </a:r>
            <a:br>
              <a:rPr lang="en-US" sz="5400">
                <a:latin typeface="Calibri"/>
                <a:ea typeface="Calibri"/>
                <a:cs typeface="Calibri"/>
                <a:sym typeface="Calibri"/>
              </a:rPr>
            </a:br>
            <a:r>
              <a:rPr lang="en-US" sz="3100">
                <a:latin typeface="Calibri"/>
                <a:ea typeface="Calibri"/>
                <a:cs typeface="Calibri"/>
                <a:sym typeface="Calibri"/>
              </a:rPr>
              <a:t>Balance Sheet and Statement of Cash Flows</a:t>
            </a:r>
            <a:endParaRPr sz="3100">
              <a:latin typeface="Calibri"/>
              <a:ea typeface="Calibri"/>
              <a:cs typeface="Calibri"/>
              <a:sym typeface="Calibri"/>
            </a:endParaRPr>
          </a:p>
        </p:txBody>
      </p:sp>
      <p:sp>
        <p:nvSpPr>
          <p:cNvPr id="696" name="Google Shape;696;p66"/>
          <p:cNvSpPr txBox="1"/>
          <p:nvPr>
            <p:ph idx="1" type="body"/>
          </p:nvPr>
        </p:nvSpPr>
        <p:spPr>
          <a:xfrm>
            <a:off x="304800" y="1752600"/>
            <a:ext cx="3308733" cy="448402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Balance sheet and income statement are needed to prepare the statement of cash flows.</a:t>
            </a:r>
            <a:endParaRPr/>
          </a:p>
        </p:txBody>
      </p:sp>
      <p:pic>
        <p:nvPicPr>
          <p:cNvPr descr="Two statements are displayed. The first statement displays a three-line heading consisting of the name of the company, Softbyte Incorporated; the type of the statement, Balance sheet; and the date, September 30, 2022. This illustration displays the Assets section of the statement, with the label, Assets, centered and shown in bold. There are 3 columns displayed, the first displaying account names and the other two displaying the respective amounts and totals. The following account names with the respective amounts are displayed in the second numeric columns: Cash, $8,050; Accounts receivable, 1,400; Supplies, 1,600; Equipment, $7,000. The amounts are totaled as $18,050, shown in the second numeric column, and the label appears in the first column as: Total Assets. &#10;The Liabilities and stockholders’ equity contains two subsections. The first subsection, Liabilities, is displayed in the first column. Immediately under this are the following account names slightly indented with the respective amounts listed in the second numeric column: Accounts Payable, 1,600. The second subsection, Stockholders’ Equity, is displayed in the first column. Immediately under this are the following account names slightly indented with the respective amounts listed in the first numeric column: Common stock, $15,000; Retained Earnings, 1,450. The amounts are totaled as 16,450 which appear in the second numeric column adjacent to the 1,450 amount. The next line is labeled as: Total liabilities and stockholders’ equity, slightly indented, with the total of both liability amounts displayed as $18,050 in the second numeric column.&#10;The second statement displays a three-line heading consisting of the name of the company, Softbyte Incorporated; the type of the statement, Statement of Cash Flows; and the date: September 30, 2022. There are three columns in this statement, the first displaying labels and the other two displaying the respective numeric amounts. There are three sections in this statement: Cash flows from operating activities, cash flows from investing activities, and cash flows from financing activities.&#10;The cash flows from operating activities section contains two items for which the labels appear slightly indented under the section label, with the numeric amounts in the second of the two numeric columns. These labels and the respective amounts are: Cash receipts from revenues, $3,300; and Cash payments for expenses, 1,950 (shown in parentheses.) These two amounts are added together and the total appears in the second numeric column as 1,350 with the label, Net cash provided by operating activities appearing in the first column.&#10;The cash flows from investing activities section contains one item for which the label, P Purchase of equipment appears slightly indented under the section label, with its amount of 7,000 (shown in parentheses) appearing in the second  of the two numeric columns. The cash flows from financing activities section contains three items for which the labels appear slightly indented under the section label, with the numeric amounts in the first of the two numeric columns. These labels and the respective amounts are Sale of common stock, $15,000; Payment of cash dividends, (1,300). These two amounts are added together, and the total appears as 13,700 in the second numeric column adjacent to the (1300) amount. The next line displays, Net increase in cash. Its total of 8,050 appears in the second numeric column. Cash at the beginning of the period label is displayed as 0. It is then added to the Net increase in cash amount of 8,050 to arrive at the bottom line labeled as cash at the end of the period with a total in second numeric column as $8,050. An arrow, labeled 3, points from the Cash of the Balance Sheet, to the label, Cash at the end of the period of the Cash Flow Statement." id="697" name="Google Shape;697;p66"/>
          <p:cNvPicPr preferRelativeResize="0"/>
          <p:nvPr>
            <p:ph idx="2" type="pic"/>
          </p:nvPr>
        </p:nvPicPr>
        <p:blipFill rotWithShape="1">
          <a:blip r:embed="rId3">
            <a:alphaModFix/>
          </a:blip>
          <a:srcRect b="0" l="0" r="0" t="0"/>
          <a:stretch/>
        </p:blipFill>
        <p:spPr>
          <a:xfrm>
            <a:off x="3704652" y="1591729"/>
            <a:ext cx="4411801" cy="4644899"/>
          </a:xfrm>
          <a:prstGeom prst="rect">
            <a:avLst/>
          </a:prstGeom>
          <a:noFill/>
          <a:ln>
            <a:noFill/>
          </a:ln>
        </p:spPr>
      </p:pic>
      <p:sp>
        <p:nvSpPr>
          <p:cNvPr id="698" name="Google Shape;698;p66"/>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Income Statement</a:t>
            </a:r>
            <a:endParaRPr sz="2800">
              <a:latin typeface="Calibri"/>
              <a:ea typeface="Calibri"/>
              <a:cs typeface="Calibri"/>
              <a:sym typeface="Calibri"/>
            </a:endParaRPr>
          </a:p>
        </p:txBody>
      </p:sp>
      <p:sp>
        <p:nvSpPr>
          <p:cNvPr id="704" name="Google Shape;704;p67"/>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406405" lvl="0" marL="406405" rtl="0" algn="l">
              <a:lnSpc>
                <a:spcPct val="100000"/>
              </a:lnSpc>
              <a:spcBef>
                <a:spcPts val="0"/>
              </a:spcBef>
              <a:spcAft>
                <a:spcPts val="0"/>
              </a:spcAft>
              <a:buClr>
                <a:srgbClr val="911B21"/>
              </a:buClr>
              <a:buSzPts val="2600"/>
              <a:buChar char="•"/>
            </a:pPr>
            <a:r>
              <a:rPr lang="en-US" sz="2600">
                <a:latin typeface="Calibri"/>
                <a:ea typeface="Calibri"/>
                <a:cs typeface="Calibri"/>
                <a:sym typeface="Calibri"/>
              </a:rPr>
              <a:t>Reports the profitability of the company’s operations over a specific period of time.</a:t>
            </a:r>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Lists revenues first, followed by expenses.</a:t>
            </a:r>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Shows net income (or net loss).</a:t>
            </a:r>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Does not include investment and dividend transactions between the stockholders and the business.</a:t>
            </a:r>
            <a:endParaRPr/>
          </a:p>
          <a:p>
            <a:pPr indent="0" lvl="0" marL="0" rtl="0" algn="l">
              <a:lnSpc>
                <a:spcPct val="100000"/>
              </a:lnSpc>
              <a:spcBef>
                <a:spcPts val="624"/>
              </a:spcBef>
              <a:spcAft>
                <a:spcPts val="0"/>
              </a:spcAft>
              <a:buClr>
                <a:srgbClr val="911B21"/>
              </a:buClr>
              <a:buSzPts val="2600"/>
              <a:buNone/>
            </a:pPr>
            <a:r>
              <a:rPr b="1" lang="en-US" sz="2600">
                <a:latin typeface="Calibri"/>
                <a:ea typeface="Calibri"/>
                <a:cs typeface="Calibri"/>
                <a:sym typeface="Calibri"/>
              </a:rPr>
              <a:t>Alternative Terminology</a:t>
            </a:r>
            <a:endParaRPr/>
          </a:p>
          <a:p>
            <a:pPr indent="0" lvl="0" marL="0" rtl="0" algn="l">
              <a:lnSpc>
                <a:spcPct val="100000"/>
              </a:lnSpc>
              <a:spcBef>
                <a:spcPts val="624"/>
              </a:spcBef>
              <a:spcAft>
                <a:spcPts val="0"/>
              </a:spcAft>
              <a:buSzPts val="2600"/>
              <a:buNone/>
            </a:pPr>
            <a:r>
              <a:rPr lang="en-US" sz="2600">
                <a:latin typeface="Calibri"/>
                <a:ea typeface="Calibri"/>
                <a:cs typeface="Calibri"/>
                <a:sym typeface="Calibri"/>
              </a:rPr>
              <a:t>The income statement is sometimes referred to as the statement of operations, earnings statement, or profit and loss statement.</a:t>
            </a:r>
            <a:endParaRPr/>
          </a:p>
        </p:txBody>
      </p:sp>
      <p:sp>
        <p:nvSpPr>
          <p:cNvPr id="705" name="Google Shape;705;p67"/>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Retained Earnings Statement</a:t>
            </a:r>
            <a:endParaRPr sz="2800">
              <a:latin typeface="Calibri"/>
              <a:ea typeface="Calibri"/>
              <a:cs typeface="Calibri"/>
              <a:sym typeface="Calibri"/>
            </a:endParaRPr>
          </a:p>
        </p:txBody>
      </p:sp>
      <p:sp>
        <p:nvSpPr>
          <p:cNvPr id="712" name="Google Shape;712;p68"/>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406405" lvl="0" marL="406405" rtl="0" algn="l">
              <a:lnSpc>
                <a:spcPct val="100000"/>
              </a:lnSpc>
              <a:spcBef>
                <a:spcPts val="0"/>
              </a:spcBef>
              <a:spcAft>
                <a:spcPts val="0"/>
              </a:spcAft>
              <a:buClr>
                <a:schemeClr val="accent2"/>
              </a:buClr>
              <a:buSzPts val="2600"/>
              <a:buChar char="•"/>
            </a:pPr>
            <a:r>
              <a:rPr lang="en-US" sz="2600">
                <a:latin typeface="Calibri"/>
                <a:ea typeface="Calibri"/>
                <a:cs typeface="Calibri"/>
                <a:sym typeface="Calibri"/>
              </a:rPr>
              <a:t>Reports the changes in retained earnings for a specific period of time.</a:t>
            </a:r>
            <a:endParaRPr/>
          </a:p>
          <a:p>
            <a:pPr indent="-406405" lvl="0" marL="406405" rtl="0" algn="l">
              <a:lnSpc>
                <a:spcPct val="100000"/>
              </a:lnSpc>
              <a:spcBef>
                <a:spcPts val="624"/>
              </a:spcBef>
              <a:spcAft>
                <a:spcPts val="0"/>
              </a:spcAft>
              <a:buClr>
                <a:schemeClr val="accent2"/>
              </a:buClr>
              <a:buSzPts val="2600"/>
              <a:buChar char="•"/>
            </a:pPr>
            <a:r>
              <a:rPr lang="en-US" sz="2600">
                <a:latin typeface="Calibri"/>
                <a:ea typeface="Calibri"/>
                <a:cs typeface="Calibri"/>
                <a:sym typeface="Calibri"/>
              </a:rPr>
              <a:t>The time period is the same as that covered by the income statement.</a:t>
            </a:r>
            <a:endParaRPr/>
          </a:p>
          <a:p>
            <a:pPr indent="-406405" lvl="0" marL="406405" rtl="0" algn="l">
              <a:lnSpc>
                <a:spcPct val="100000"/>
              </a:lnSpc>
              <a:spcBef>
                <a:spcPts val="624"/>
              </a:spcBef>
              <a:spcAft>
                <a:spcPts val="0"/>
              </a:spcAft>
              <a:buClr>
                <a:schemeClr val="accent2"/>
              </a:buClr>
              <a:buSzPts val="2600"/>
              <a:buChar char="•"/>
            </a:pPr>
            <a:r>
              <a:rPr lang="en-US" sz="2600">
                <a:latin typeface="Calibri"/>
                <a:ea typeface="Calibri"/>
                <a:cs typeface="Calibri"/>
                <a:sym typeface="Calibri"/>
              </a:rPr>
              <a:t>Information provided by this statement indicates the reasons why retained earnings increased or decreased during the period.</a:t>
            </a:r>
            <a:endParaRPr sz="2600">
              <a:latin typeface="Calibri"/>
              <a:ea typeface="Calibri"/>
              <a:cs typeface="Calibri"/>
              <a:sym typeface="Calibri"/>
            </a:endParaRPr>
          </a:p>
        </p:txBody>
      </p:sp>
      <p:sp>
        <p:nvSpPr>
          <p:cNvPr id="713" name="Google Shape;713;p68"/>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Balance Sheet</a:t>
            </a:r>
            <a:endParaRPr sz="2800">
              <a:latin typeface="Calibri"/>
              <a:ea typeface="Calibri"/>
              <a:cs typeface="Calibri"/>
              <a:sym typeface="Calibri"/>
            </a:endParaRPr>
          </a:p>
        </p:txBody>
      </p:sp>
      <p:sp>
        <p:nvSpPr>
          <p:cNvPr id="719" name="Google Shape;719;p69"/>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406405" lvl="0" marL="406405" rtl="0" algn="l">
              <a:lnSpc>
                <a:spcPct val="100000"/>
              </a:lnSpc>
              <a:spcBef>
                <a:spcPts val="0"/>
              </a:spcBef>
              <a:spcAft>
                <a:spcPts val="0"/>
              </a:spcAft>
              <a:buClr>
                <a:schemeClr val="accent2"/>
              </a:buClr>
              <a:buSzPts val="2600"/>
              <a:buChar char="•"/>
            </a:pPr>
            <a:r>
              <a:rPr lang="en-US" sz="2600">
                <a:latin typeface="Calibri"/>
                <a:ea typeface="Calibri"/>
                <a:cs typeface="Calibri"/>
                <a:sym typeface="Calibri"/>
              </a:rPr>
              <a:t>Reports the assets, liabilities, and stockholders’ equity at a specific date.</a:t>
            </a:r>
            <a:endParaRPr/>
          </a:p>
          <a:p>
            <a:pPr indent="-406405" lvl="0" marL="406405" rtl="0" algn="l">
              <a:lnSpc>
                <a:spcPct val="100000"/>
              </a:lnSpc>
              <a:spcBef>
                <a:spcPts val="555"/>
              </a:spcBef>
              <a:spcAft>
                <a:spcPts val="0"/>
              </a:spcAft>
              <a:buClr>
                <a:schemeClr val="accent2"/>
              </a:buClr>
              <a:buSzPts val="2600"/>
              <a:buChar char="•"/>
            </a:pPr>
            <a:r>
              <a:rPr lang="en-US" sz="2600">
                <a:latin typeface="Calibri"/>
                <a:ea typeface="Calibri"/>
                <a:cs typeface="Calibri"/>
                <a:sym typeface="Calibri"/>
              </a:rPr>
              <a:t>Lists assets at the top, followed by liabilities and stockholders’ equity.</a:t>
            </a:r>
            <a:endParaRPr/>
          </a:p>
          <a:p>
            <a:pPr indent="-406405" lvl="0" marL="406405" rtl="0" algn="l">
              <a:lnSpc>
                <a:spcPct val="100000"/>
              </a:lnSpc>
              <a:spcBef>
                <a:spcPts val="555"/>
              </a:spcBef>
              <a:spcAft>
                <a:spcPts val="0"/>
              </a:spcAft>
              <a:buClr>
                <a:schemeClr val="accent2"/>
              </a:buClr>
              <a:buSzPts val="2600"/>
              <a:buChar char="•"/>
            </a:pPr>
            <a:r>
              <a:rPr lang="en-US" sz="2600">
                <a:latin typeface="Calibri"/>
                <a:ea typeface="Calibri"/>
                <a:cs typeface="Calibri"/>
                <a:sym typeface="Calibri"/>
              </a:rPr>
              <a:t>Total assets must equal total liabilities and stockholders’ equity.</a:t>
            </a:r>
            <a:endParaRPr/>
          </a:p>
          <a:p>
            <a:pPr indent="-406405" lvl="0" marL="406405" rtl="0" algn="l">
              <a:lnSpc>
                <a:spcPct val="100000"/>
              </a:lnSpc>
              <a:spcBef>
                <a:spcPts val="555"/>
              </a:spcBef>
              <a:spcAft>
                <a:spcPts val="0"/>
              </a:spcAft>
              <a:buClr>
                <a:schemeClr val="accent2"/>
              </a:buClr>
              <a:buSzPts val="2600"/>
              <a:buChar char="•"/>
            </a:pPr>
            <a:r>
              <a:rPr lang="en-US" sz="2600">
                <a:latin typeface="Calibri"/>
                <a:ea typeface="Calibri"/>
                <a:cs typeface="Calibri"/>
                <a:sym typeface="Calibri"/>
              </a:rPr>
              <a:t>Is a snapshot of the company’s financial condition at a specific moment in time (usually the month-end or year-end).</a:t>
            </a:r>
            <a:endParaRPr/>
          </a:p>
        </p:txBody>
      </p:sp>
      <p:sp>
        <p:nvSpPr>
          <p:cNvPr id="720" name="Google Shape;720;p69"/>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a:latin typeface="Calibri"/>
                <a:ea typeface="Calibri"/>
                <a:cs typeface="Calibri"/>
                <a:sym typeface="Calibri"/>
              </a:rPr>
              <a:t>Accounting Across the Organization: Clif Bar &amp; Company</a:t>
            </a:r>
            <a:endParaRPr>
              <a:latin typeface="Calibri"/>
              <a:ea typeface="Calibri"/>
              <a:cs typeface="Calibri"/>
              <a:sym typeface="Calibri"/>
            </a:endParaRPr>
          </a:p>
        </p:txBody>
      </p:sp>
      <p:sp>
        <p:nvSpPr>
          <p:cNvPr id="213" name="Google Shape;213;p7"/>
          <p:cNvSpPr txBox="1"/>
          <p:nvPr>
            <p:ph idx="1" type="body"/>
          </p:nvPr>
        </p:nvSpPr>
        <p:spPr>
          <a:xfrm>
            <a:off x="304800" y="1752599"/>
            <a:ext cx="5374105" cy="442195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1800">
                <a:latin typeface="Calibri"/>
                <a:ea typeface="Calibri"/>
                <a:cs typeface="Calibri"/>
                <a:sym typeface="Calibri"/>
              </a:rPr>
              <a:t>Owning a Piece of the Bar</a:t>
            </a:r>
            <a:endParaRPr/>
          </a:p>
          <a:p>
            <a:pPr indent="0" lvl="0" marL="0" rtl="0" algn="l">
              <a:lnSpc>
                <a:spcPct val="100000"/>
              </a:lnSpc>
              <a:spcBef>
                <a:spcPts val="555"/>
              </a:spcBef>
              <a:spcAft>
                <a:spcPts val="0"/>
              </a:spcAft>
              <a:buSzPts val="1800"/>
              <a:buNone/>
            </a:pPr>
            <a:r>
              <a:rPr lang="en-US" sz="1800">
                <a:latin typeface="Calibri"/>
                <a:ea typeface="Calibri"/>
                <a:cs typeface="Calibri"/>
                <a:sym typeface="Calibri"/>
              </a:rPr>
              <a:t>The original Clif Bar</a:t>
            </a:r>
            <a:r>
              <a:rPr baseline="30000" lang="en-US" sz="1800">
                <a:latin typeface="Calibri"/>
                <a:ea typeface="Calibri"/>
                <a:cs typeface="Calibri"/>
                <a:sym typeface="Calibri"/>
              </a:rPr>
              <a:t>®</a:t>
            </a:r>
            <a:r>
              <a:rPr lang="en-US" sz="1800">
                <a:latin typeface="Calibri"/>
                <a:ea typeface="Calibri"/>
                <a:cs typeface="Calibri"/>
                <a:sym typeface="Calibri"/>
              </a:rPr>
              <a:t> energy bar was created in 1990 after six months of experimentation by Gary Erickson and his mother in her kitchen. Today, the company has approximately 1,000 employees and was named one of the leading Landor’s Breakaway Brands</a:t>
            </a:r>
            <a:r>
              <a:rPr baseline="30000" lang="en-US" sz="1800">
                <a:latin typeface="Calibri"/>
                <a:ea typeface="Calibri"/>
                <a:cs typeface="Calibri"/>
                <a:sym typeface="Calibri"/>
              </a:rPr>
              <a:t>®</a:t>
            </a:r>
            <a:r>
              <a:rPr lang="en-US" sz="1800">
                <a:latin typeface="Calibri"/>
                <a:ea typeface="Calibri"/>
                <a:cs typeface="Calibri"/>
                <a:sym typeface="Calibri"/>
              </a:rPr>
              <a:t>. One of </a:t>
            </a:r>
            <a:r>
              <a:rPr b="1" lang="en-US" sz="1800">
                <a:latin typeface="Calibri"/>
                <a:ea typeface="Calibri"/>
                <a:cs typeface="Calibri"/>
                <a:sym typeface="Calibri"/>
              </a:rPr>
              <a:t>Clif Bar &amp; Company</a:t>
            </a:r>
            <a:r>
              <a:rPr lang="en-US" sz="1800">
                <a:latin typeface="Calibri"/>
                <a:ea typeface="Calibri"/>
                <a:cs typeface="Calibri"/>
                <a:sym typeface="Calibri"/>
              </a:rPr>
              <a:t>’s</a:t>
            </a:r>
            <a:r>
              <a:rPr b="1" lang="en-US" sz="1800">
                <a:latin typeface="Calibri"/>
                <a:ea typeface="Calibri"/>
                <a:cs typeface="Calibri"/>
                <a:sym typeface="Calibri"/>
              </a:rPr>
              <a:t> </a:t>
            </a:r>
            <a:r>
              <a:rPr lang="en-US" sz="1800">
                <a:latin typeface="Calibri"/>
                <a:ea typeface="Calibri"/>
                <a:cs typeface="Calibri"/>
                <a:sym typeface="Calibri"/>
              </a:rPr>
              <a:t>proudest moments was the creation of an employee stock ownership plan (E</a:t>
            </a:r>
            <a:r>
              <a:rPr lang="en-US" sz="100">
                <a:latin typeface="Calibri"/>
                <a:ea typeface="Calibri"/>
                <a:cs typeface="Calibri"/>
                <a:sym typeface="Calibri"/>
              </a:rPr>
              <a:t> </a:t>
            </a:r>
            <a:r>
              <a:rPr lang="en-US" sz="1800">
                <a:latin typeface="Calibri"/>
                <a:ea typeface="Calibri"/>
                <a:cs typeface="Calibri"/>
                <a:sym typeface="Calibri"/>
              </a:rPr>
              <a:t>S</a:t>
            </a:r>
            <a:r>
              <a:rPr lang="en-US" sz="100">
                <a:latin typeface="Calibri"/>
                <a:ea typeface="Calibri"/>
                <a:cs typeface="Calibri"/>
                <a:sym typeface="Calibri"/>
              </a:rPr>
              <a:t> </a:t>
            </a:r>
            <a:r>
              <a:rPr lang="en-US" sz="1800">
                <a:latin typeface="Calibri"/>
                <a:ea typeface="Calibri"/>
                <a:cs typeface="Calibri"/>
                <a:sym typeface="Calibri"/>
              </a:rPr>
              <a:t>O</a:t>
            </a:r>
            <a:r>
              <a:rPr lang="en-US" sz="100">
                <a:latin typeface="Calibri"/>
                <a:ea typeface="Calibri"/>
                <a:cs typeface="Calibri"/>
                <a:sym typeface="Calibri"/>
              </a:rPr>
              <a:t> </a:t>
            </a:r>
            <a:r>
              <a:rPr lang="en-US" sz="1800">
                <a:latin typeface="Calibri"/>
                <a:ea typeface="Calibri"/>
                <a:cs typeface="Calibri"/>
                <a:sym typeface="Calibri"/>
              </a:rPr>
              <a:t>P) in 2010. This plan gives its employees 20% ownership of the company. The E</a:t>
            </a:r>
            <a:r>
              <a:rPr lang="en-US" sz="100">
                <a:latin typeface="Calibri"/>
                <a:ea typeface="Calibri"/>
                <a:cs typeface="Calibri"/>
                <a:sym typeface="Calibri"/>
              </a:rPr>
              <a:t> </a:t>
            </a:r>
            <a:r>
              <a:rPr lang="en-US" sz="1800">
                <a:latin typeface="Calibri"/>
                <a:ea typeface="Calibri"/>
                <a:cs typeface="Calibri"/>
                <a:sym typeface="Calibri"/>
              </a:rPr>
              <a:t>S</a:t>
            </a:r>
            <a:r>
              <a:rPr lang="en-US" sz="100">
                <a:latin typeface="Calibri"/>
                <a:ea typeface="Calibri"/>
                <a:cs typeface="Calibri"/>
                <a:sym typeface="Calibri"/>
              </a:rPr>
              <a:t> </a:t>
            </a:r>
            <a:r>
              <a:rPr lang="en-US" sz="1800">
                <a:latin typeface="Calibri"/>
                <a:ea typeface="Calibri"/>
                <a:cs typeface="Calibri"/>
                <a:sym typeface="Calibri"/>
              </a:rPr>
              <a:t>O</a:t>
            </a:r>
            <a:r>
              <a:rPr lang="en-US" sz="100">
                <a:latin typeface="Calibri"/>
                <a:ea typeface="Calibri"/>
                <a:cs typeface="Calibri"/>
                <a:sym typeface="Calibri"/>
              </a:rPr>
              <a:t> </a:t>
            </a:r>
            <a:r>
              <a:rPr lang="en-US" sz="1800">
                <a:latin typeface="Calibri"/>
                <a:ea typeface="Calibri"/>
                <a:cs typeface="Calibri"/>
                <a:sym typeface="Calibri"/>
              </a:rPr>
              <a:t>P also resulted in Clif Bar enacting an open-book management program, including the commitment to educate all employee-owners about its finances. Armed with basic accounting knowledge, employees are more aware of the financial impact of their actions, which leads to better decisions.</a:t>
            </a:r>
            <a:endParaRPr/>
          </a:p>
        </p:txBody>
      </p:sp>
      <p:pic>
        <p:nvPicPr>
          <p:cNvPr descr="Photo of a woman holding an energy bar." id="214" name="Google Shape;214;p7"/>
          <p:cNvPicPr preferRelativeResize="0"/>
          <p:nvPr>
            <p:ph idx="2" type="pic"/>
          </p:nvPr>
        </p:nvPicPr>
        <p:blipFill rotWithShape="1">
          <a:blip r:embed="rId3">
            <a:alphaModFix/>
          </a:blip>
          <a:srcRect b="0" l="0" r="0" t="0"/>
          <a:stretch/>
        </p:blipFill>
        <p:spPr>
          <a:xfrm>
            <a:off x="5664650" y="1786226"/>
            <a:ext cx="3134448" cy="3706951"/>
          </a:xfrm>
          <a:prstGeom prst="rect">
            <a:avLst/>
          </a:prstGeom>
          <a:noFill/>
          <a:ln>
            <a:noFill/>
          </a:ln>
        </p:spPr>
      </p:pic>
      <p:sp>
        <p:nvSpPr>
          <p:cNvPr id="215" name="Google Shape;215;p7"/>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Statement of Cash Flows</a:t>
            </a:r>
            <a:endParaRPr sz="2800">
              <a:latin typeface="Calibri"/>
              <a:ea typeface="Calibri"/>
              <a:cs typeface="Calibri"/>
              <a:sym typeface="Calibri"/>
            </a:endParaRPr>
          </a:p>
        </p:txBody>
      </p:sp>
      <p:sp>
        <p:nvSpPr>
          <p:cNvPr id="726" name="Google Shape;726;p70"/>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292608" lvl="0" marL="292608" rtl="0" algn="l">
              <a:lnSpc>
                <a:spcPct val="100000"/>
              </a:lnSpc>
              <a:spcBef>
                <a:spcPts val="0"/>
              </a:spcBef>
              <a:spcAft>
                <a:spcPts val="0"/>
              </a:spcAft>
              <a:buClr>
                <a:srgbClr val="911B21"/>
              </a:buClr>
              <a:buSzPts val="2600"/>
              <a:buChar char="•"/>
            </a:pPr>
            <a:r>
              <a:rPr lang="en-US" sz="2600">
                <a:latin typeface="Calibri"/>
                <a:ea typeface="Calibri"/>
                <a:cs typeface="Calibri"/>
                <a:sym typeface="Calibri"/>
              </a:rPr>
              <a:t>Provides financial information about the cash receipts and payments for a specific period of time.</a:t>
            </a:r>
            <a:endParaRPr/>
          </a:p>
          <a:p>
            <a:pPr indent="-292608" lvl="0" marL="292608"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Answers the following:</a:t>
            </a:r>
            <a:endParaRPr/>
          </a:p>
          <a:p>
            <a:pPr indent="-320400" lvl="1" marL="622800" rtl="0" algn="l">
              <a:lnSpc>
                <a:spcPct val="100000"/>
              </a:lnSpc>
              <a:spcBef>
                <a:spcPts val="624"/>
              </a:spcBef>
              <a:spcAft>
                <a:spcPts val="0"/>
              </a:spcAft>
              <a:buClr>
                <a:srgbClr val="911B21"/>
              </a:buClr>
              <a:buSzPts val="1920"/>
              <a:buChar char="o"/>
            </a:pPr>
            <a:r>
              <a:rPr lang="en-US" sz="2400">
                <a:latin typeface="Calibri"/>
                <a:ea typeface="Calibri"/>
                <a:cs typeface="Calibri"/>
                <a:sym typeface="Calibri"/>
              </a:rPr>
              <a:t>Where did cash come from?</a:t>
            </a:r>
            <a:endParaRPr/>
          </a:p>
          <a:p>
            <a:pPr indent="-320400" lvl="1" marL="622800" rtl="0" algn="l">
              <a:lnSpc>
                <a:spcPct val="100000"/>
              </a:lnSpc>
              <a:spcBef>
                <a:spcPts val="624"/>
              </a:spcBef>
              <a:spcAft>
                <a:spcPts val="0"/>
              </a:spcAft>
              <a:buClr>
                <a:srgbClr val="911B21"/>
              </a:buClr>
              <a:buSzPts val="1920"/>
              <a:buChar char="o"/>
            </a:pPr>
            <a:r>
              <a:rPr lang="en-US" sz="2400">
                <a:latin typeface="Calibri"/>
                <a:ea typeface="Calibri"/>
                <a:cs typeface="Calibri"/>
                <a:sym typeface="Calibri"/>
              </a:rPr>
              <a:t>What was cash used for?</a:t>
            </a:r>
            <a:endParaRPr/>
          </a:p>
          <a:p>
            <a:pPr indent="-320400" lvl="1" marL="622800" rtl="0" algn="l">
              <a:lnSpc>
                <a:spcPct val="100000"/>
              </a:lnSpc>
              <a:spcBef>
                <a:spcPts val="624"/>
              </a:spcBef>
              <a:spcAft>
                <a:spcPts val="0"/>
              </a:spcAft>
              <a:buClr>
                <a:srgbClr val="911B21"/>
              </a:buClr>
              <a:buSzPts val="1920"/>
              <a:buChar char="o"/>
            </a:pPr>
            <a:r>
              <a:rPr lang="en-US" sz="2400">
                <a:latin typeface="Calibri"/>
                <a:ea typeface="Calibri"/>
                <a:cs typeface="Calibri"/>
                <a:sym typeface="Calibri"/>
              </a:rPr>
              <a:t>What was the change in the cash balance?</a:t>
            </a:r>
            <a:endParaRPr/>
          </a:p>
          <a:p>
            <a:pPr indent="0" lvl="0" marL="0" rtl="0" algn="l">
              <a:lnSpc>
                <a:spcPct val="100000"/>
              </a:lnSpc>
              <a:spcBef>
                <a:spcPts val="624"/>
              </a:spcBef>
              <a:spcAft>
                <a:spcPts val="0"/>
              </a:spcAft>
              <a:buClr>
                <a:srgbClr val="911B21"/>
              </a:buClr>
              <a:buSzPts val="2600"/>
              <a:buNone/>
            </a:pPr>
            <a:r>
              <a:rPr b="1" lang="en-US" sz="2600">
                <a:latin typeface="Calibri"/>
                <a:ea typeface="Calibri"/>
                <a:cs typeface="Calibri"/>
                <a:sym typeface="Calibri"/>
              </a:rPr>
              <a:t>Helpful Hint</a:t>
            </a:r>
            <a:endParaRPr/>
          </a:p>
          <a:p>
            <a:pPr indent="0" lvl="0" marL="0" rtl="0" algn="l">
              <a:lnSpc>
                <a:spcPct val="100000"/>
              </a:lnSpc>
              <a:spcBef>
                <a:spcPts val="624"/>
              </a:spcBef>
              <a:spcAft>
                <a:spcPts val="0"/>
              </a:spcAft>
              <a:buSzPts val="2600"/>
              <a:buNone/>
            </a:pPr>
            <a:r>
              <a:rPr lang="en-US" sz="2600">
                <a:latin typeface="Calibri"/>
                <a:ea typeface="Calibri"/>
                <a:cs typeface="Calibri"/>
                <a:sym typeface="Calibri"/>
              </a:rPr>
              <a:t>The income statement, retained earnings statement, and statement of cash flows are all for a period of time, whereas the balance sheet is for a point in time.</a:t>
            </a:r>
            <a:endParaRPr sz="2600">
              <a:latin typeface="Calibri"/>
              <a:ea typeface="Calibri"/>
              <a:cs typeface="Calibri"/>
              <a:sym typeface="Calibri"/>
            </a:endParaRPr>
          </a:p>
        </p:txBody>
      </p:sp>
      <p:sp>
        <p:nvSpPr>
          <p:cNvPr id="727" name="Google Shape;727;p70"/>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1"/>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Financial Statements</a:t>
            </a:r>
            <a:br>
              <a:rPr lang="en-US" sz="3600">
                <a:latin typeface="Calibri"/>
                <a:ea typeface="Calibri"/>
                <a:cs typeface="Calibri"/>
                <a:sym typeface="Calibri"/>
              </a:rPr>
            </a:br>
            <a:r>
              <a:rPr lang="en-US" sz="2800">
                <a:latin typeface="Calibri"/>
                <a:ea typeface="Calibri"/>
                <a:cs typeface="Calibri"/>
                <a:sym typeface="Calibri"/>
              </a:rPr>
              <a:t>Second Question</a:t>
            </a:r>
            <a:endParaRPr sz="3200">
              <a:latin typeface="Calibri"/>
              <a:ea typeface="Calibri"/>
              <a:cs typeface="Calibri"/>
              <a:sym typeface="Calibri"/>
            </a:endParaRPr>
          </a:p>
        </p:txBody>
      </p:sp>
      <p:sp>
        <p:nvSpPr>
          <p:cNvPr id="733" name="Google Shape;733;p71"/>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US" sz="2800">
                <a:latin typeface="Calibri"/>
                <a:ea typeface="Calibri"/>
                <a:cs typeface="Calibri"/>
                <a:sym typeface="Calibri"/>
              </a:rPr>
              <a:t>Which of the following financial statements is prepared as of a specific date?</a:t>
            </a:r>
            <a:endParaRPr/>
          </a:p>
          <a:p>
            <a:pPr indent="-457200" lvl="0" marL="863605"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Balance sheet.</a:t>
            </a:r>
            <a:endParaRPr/>
          </a:p>
          <a:p>
            <a:pPr indent="-457200" lvl="0" marL="863605"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Income statement.</a:t>
            </a:r>
            <a:endParaRPr/>
          </a:p>
          <a:p>
            <a:pPr indent="-457200" lvl="0" marL="863605"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Retained earnings statement.</a:t>
            </a:r>
            <a:endParaRPr/>
          </a:p>
          <a:p>
            <a:pPr indent="-457200" lvl="0" marL="863605"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Statement of cash flows.</a:t>
            </a:r>
            <a:endParaRPr/>
          </a:p>
        </p:txBody>
      </p:sp>
      <p:sp>
        <p:nvSpPr>
          <p:cNvPr id="734" name="Google Shape;734;p71"/>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Financial Statements</a:t>
            </a:r>
            <a:br>
              <a:rPr lang="en-US" sz="3600">
                <a:latin typeface="Calibri"/>
                <a:ea typeface="Calibri"/>
                <a:cs typeface="Calibri"/>
                <a:sym typeface="Calibri"/>
              </a:rPr>
            </a:br>
            <a:r>
              <a:rPr lang="en-US" sz="2800">
                <a:latin typeface="Calibri"/>
                <a:ea typeface="Calibri"/>
                <a:cs typeface="Calibri"/>
                <a:sym typeface="Calibri"/>
              </a:rPr>
              <a:t>Second Answer</a:t>
            </a:r>
            <a:endParaRPr sz="2800">
              <a:latin typeface="Calibri"/>
              <a:ea typeface="Calibri"/>
              <a:cs typeface="Calibri"/>
              <a:sym typeface="Calibri"/>
            </a:endParaRPr>
          </a:p>
        </p:txBody>
      </p:sp>
      <p:sp>
        <p:nvSpPr>
          <p:cNvPr id="740" name="Google Shape;740;p72"/>
          <p:cNvSpPr txBox="1"/>
          <p:nvPr>
            <p:ph idx="1" type="body"/>
          </p:nvPr>
        </p:nvSpPr>
        <p:spPr>
          <a:xfrm>
            <a:off x="304800" y="1752600"/>
            <a:ext cx="8534400" cy="315070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rPr lang="en-US" sz="2800">
                <a:latin typeface="Calibri"/>
                <a:ea typeface="Calibri"/>
                <a:cs typeface="Calibri"/>
                <a:sym typeface="Calibri"/>
              </a:rPr>
              <a:t>Which of the following financial statements is prepared as of a specific date?</a:t>
            </a:r>
            <a:endParaRPr/>
          </a:p>
          <a:p>
            <a:pPr indent="-514350" lvl="0" marL="920755" rtl="0" algn="l">
              <a:lnSpc>
                <a:spcPct val="100000"/>
              </a:lnSpc>
              <a:spcBef>
                <a:spcPts val="555"/>
              </a:spcBef>
              <a:spcAft>
                <a:spcPts val="0"/>
              </a:spcAft>
              <a:buClr>
                <a:srgbClr val="911B21"/>
              </a:buClr>
              <a:buSzPts val="2600"/>
              <a:buFont typeface="Arial"/>
              <a:buAutoNum type="alphaLcPeriod"/>
            </a:pPr>
            <a:r>
              <a:rPr lang="en-US" sz="2600">
                <a:solidFill>
                  <a:srgbClr val="911B21"/>
                </a:solidFill>
                <a:latin typeface="Calibri"/>
                <a:ea typeface="Calibri"/>
                <a:cs typeface="Calibri"/>
                <a:sym typeface="Calibri"/>
              </a:rPr>
              <a:t>Answer:</a:t>
            </a:r>
            <a:r>
              <a:rPr lang="en-US" sz="2600">
                <a:latin typeface="Calibri"/>
                <a:ea typeface="Calibri"/>
                <a:cs typeface="Calibri"/>
                <a:sym typeface="Calibri"/>
              </a:rPr>
              <a:t> Balance sheet.</a:t>
            </a:r>
            <a:endParaRPr/>
          </a:p>
          <a:p>
            <a:pPr indent="-514350" lvl="0" marL="920755"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Income statement.</a:t>
            </a:r>
            <a:endParaRPr/>
          </a:p>
          <a:p>
            <a:pPr indent="-514350" lvl="0" marL="920755"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Retained earnings statement.</a:t>
            </a:r>
            <a:endParaRPr/>
          </a:p>
          <a:p>
            <a:pPr indent="-514350" lvl="0" marL="920755" rtl="0" algn="l">
              <a:lnSpc>
                <a:spcPct val="100000"/>
              </a:lnSpc>
              <a:spcBef>
                <a:spcPts val="555"/>
              </a:spcBef>
              <a:spcAft>
                <a:spcPts val="0"/>
              </a:spcAft>
              <a:buClr>
                <a:srgbClr val="911B21"/>
              </a:buClr>
              <a:buSzPts val="2600"/>
              <a:buFont typeface="Arial"/>
              <a:buAutoNum type="alphaLcPeriod"/>
            </a:pPr>
            <a:r>
              <a:rPr lang="en-US" sz="2600">
                <a:latin typeface="Calibri"/>
                <a:ea typeface="Calibri"/>
                <a:cs typeface="Calibri"/>
                <a:sym typeface="Calibri"/>
              </a:rPr>
              <a:t>Statement of cash flows.</a:t>
            </a:r>
            <a:endParaRPr/>
          </a:p>
        </p:txBody>
      </p:sp>
      <p:sp>
        <p:nvSpPr>
          <p:cNvPr id="741" name="Google Shape;741;p72"/>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7787"/>
              </a:buClr>
              <a:buSzPts val="3600"/>
              <a:buFont typeface="Calibri"/>
              <a:buNone/>
            </a:pPr>
            <a:r>
              <a:rPr lang="en-US" sz="3600">
                <a:latin typeface="Calibri"/>
                <a:ea typeface="Calibri"/>
                <a:cs typeface="Calibri"/>
                <a:sym typeface="Calibri"/>
              </a:rPr>
              <a:t>People, Planet, and Profit Insight</a:t>
            </a:r>
            <a:endParaRPr sz="3600">
              <a:latin typeface="Calibri"/>
              <a:ea typeface="Calibri"/>
              <a:cs typeface="Calibri"/>
              <a:sym typeface="Calibri"/>
            </a:endParaRPr>
          </a:p>
        </p:txBody>
      </p:sp>
      <p:sp>
        <p:nvSpPr>
          <p:cNvPr id="747" name="Google Shape;747;p73"/>
          <p:cNvSpPr txBox="1"/>
          <p:nvPr>
            <p:ph idx="1" type="body"/>
          </p:nvPr>
        </p:nvSpPr>
        <p:spPr>
          <a:xfrm>
            <a:off x="304800" y="1604211"/>
            <a:ext cx="5903495" cy="45982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00"/>
              <a:buNone/>
            </a:pPr>
            <a:r>
              <a:rPr b="1" lang="en-US" sz="1600">
                <a:latin typeface="Calibri"/>
                <a:ea typeface="Calibri"/>
                <a:cs typeface="Calibri"/>
                <a:sym typeface="Calibri"/>
              </a:rPr>
              <a:t>Beyond Financial Statements</a:t>
            </a:r>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Should we expand our financial statements beyond the income statement, retained earnings statement, balance sheet, and statement of cash flows? Some believe we should take into account ecological and social performance, in addition to financial results, in evaluating a company. The argument is that a company’s responsibility lies with anyone who is influenced by its actions. In other words, a company should be interested in benefiting many different parties, instead of only maximizing stockholders’ interests.</a:t>
            </a:r>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A socially responsible business does not exploit or endanger any group of individuals. It follows fair trade practices, provides safe environments for workers, and bears responsibility for environmental damage. Granted, measurement of these factors is difficult. How to report this information is also controversial. But, many interesting and useful efforts are underway. Throughout this text, we provide additional insights into how companies are attempting to meet the challenge of measuring and reporting their contributions to society, as well as their financial results, to stockholders.</a:t>
            </a:r>
            <a:endParaRPr/>
          </a:p>
        </p:txBody>
      </p:sp>
      <p:pic>
        <p:nvPicPr>
          <p:cNvPr descr="An illustration shows sticky notes pasted on a black board explaining 3 B L process." id="748" name="Google Shape;748;p73"/>
          <p:cNvPicPr preferRelativeResize="0"/>
          <p:nvPr>
            <p:ph idx="2" type="pic"/>
          </p:nvPr>
        </p:nvPicPr>
        <p:blipFill rotWithShape="1">
          <a:blip r:embed="rId3">
            <a:alphaModFix/>
          </a:blip>
          <a:srcRect b="0" l="0" r="0" t="0"/>
          <a:stretch/>
        </p:blipFill>
        <p:spPr>
          <a:xfrm>
            <a:off x="6248616" y="1959481"/>
            <a:ext cx="2756052" cy="2242649"/>
          </a:xfrm>
          <a:prstGeom prst="rect">
            <a:avLst/>
          </a:prstGeom>
          <a:noFill/>
          <a:ln>
            <a:noFill/>
          </a:ln>
        </p:spPr>
      </p:pic>
      <p:sp>
        <p:nvSpPr>
          <p:cNvPr id="749" name="Google Shape;749;p73"/>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4"/>
          <p:cNvSpPr txBox="1"/>
          <p:nvPr>
            <p:ph type="title"/>
          </p:nvPr>
        </p:nvSpPr>
        <p:spPr>
          <a:xfrm>
            <a:off x="277078" y="457200"/>
            <a:ext cx="7120315" cy="9753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787"/>
              </a:buClr>
              <a:buSzPts val="3600"/>
              <a:buFont typeface="Calibri"/>
              <a:buNone/>
            </a:pPr>
            <a:r>
              <a:rPr lang="en-US" sz="3600">
                <a:latin typeface="Calibri"/>
                <a:ea typeface="Calibri"/>
                <a:cs typeface="Calibri"/>
                <a:sym typeface="Calibri"/>
              </a:rPr>
              <a:t>People, Planet, and Profit Insight (Question and Answer)</a:t>
            </a:r>
            <a:endParaRPr sz="3600">
              <a:latin typeface="Calibri"/>
              <a:ea typeface="Calibri"/>
              <a:cs typeface="Calibri"/>
              <a:sym typeface="Calibri"/>
            </a:endParaRPr>
          </a:p>
        </p:txBody>
      </p:sp>
      <p:sp>
        <p:nvSpPr>
          <p:cNvPr id="755" name="Google Shape;755;p74"/>
          <p:cNvSpPr txBox="1"/>
          <p:nvPr>
            <p:ph idx="1" type="body"/>
          </p:nvPr>
        </p:nvSpPr>
        <p:spPr>
          <a:xfrm>
            <a:off x="304800" y="1752599"/>
            <a:ext cx="5940811" cy="4411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00"/>
              <a:buNone/>
            </a:pPr>
            <a:r>
              <a:rPr b="1" lang="en-US" sz="1600">
                <a:latin typeface="Calibri"/>
                <a:ea typeface="Calibri"/>
                <a:cs typeface="Calibri"/>
                <a:sym typeface="Calibri"/>
              </a:rPr>
              <a:t>Beyond Financial Statements</a:t>
            </a:r>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Why might a company’s stockholders be interested in its environmental and social performance?</a:t>
            </a:r>
            <a:endParaRPr/>
          </a:p>
          <a:p>
            <a:pPr indent="0" lvl="0" marL="0" rtl="0" algn="l">
              <a:lnSpc>
                <a:spcPct val="100000"/>
              </a:lnSpc>
              <a:spcBef>
                <a:spcPts val="1155"/>
              </a:spcBef>
              <a:spcAft>
                <a:spcPts val="0"/>
              </a:spcAft>
              <a:buSzPts val="1600"/>
              <a:buNone/>
            </a:pPr>
            <a:r>
              <a:rPr lang="en-US" sz="1600">
                <a:solidFill>
                  <a:srgbClr val="911621"/>
                </a:solidFill>
                <a:latin typeface="Calibri"/>
                <a:ea typeface="Calibri"/>
                <a:cs typeface="Calibri"/>
                <a:sym typeface="Calibri"/>
              </a:rPr>
              <a:t>Answer:</a:t>
            </a:r>
            <a:endParaRPr sz="1600">
              <a:latin typeface="Calibri"/>
              <a:ea typeface="Calibri"/>
              <a:cs typeface="Calibri"/>
              <a:sym typeface="Calibri"/>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Many companies now recognize that being a socially responsible organization is not only the right thing to do, but it also is good for business. Many investment professionals understand, for example, that environmental, social, and proper corporate governance of companies affects the performance of their investment portfolios. For example, </a:t>
            </a:r>
            <a:r>
              <a:rPr b="1" lang="en-US" sz="1600">
                <a:latin typeface="Calibri"/>
                <a:ea typeface="Calibri"/>
                <a:cs typeface="Calibri"/>
                <a:sym typeface="Calibri"/>
              </a:rPr>
              <a:t>British Petroleum's </a:t>
            </a:r>
            <a:r>
              <a:rPr lang="en-US" sz="1600">
                <a:latin typeface="Calibri"/>
                <a:ea typeface="Calibri"/>
                <a:cs typeface="Calibri"/>
                <a:sym typeface="Calibri"/>
              </a:rPr>
              <a:t>oil spill disaster is a classic example of the problems that can occur for a company and its stockholders. British Petroleum's stock price was slashed, its dividend reduced, its executives replaced, and its reputation badly damaged. It is interesting that socially responsible investment funds are now gaining momentum in the marketplace such that companies now recognize this segment as an important investment group.</a:t>
            </a:r>
            <a:endParaRPr sz="1600">
              <a:latin typeface="Calibri"/>
              <a:ea typeface="Calibri"/>
              <a:cs typeface="Calibri"/>
              <a:sym typeface="Calibri"/>
            </a:endParaRPr>
          </a:p>
        </p:txBody>
      </p:sp>
      <p:pic>
        <p:nvPicPr>
          <p:cNvPr descr="An illustration shows sticky notes pasted on a black board explaining 3 B L process." id="756" name="Google Shape;756;p74"/>
          <p:cNvPicPr preferRelativeResize="0"/>
          <p:nvPr>
            <p:ph idx="2" type="pic"/>
          </p:nvPr>
        </p:nvPicPr>
        <p:blipFill rotWithShape="1">
          <a:blip r:embed="rId3">
            <a:alphaModFix/>
          </a:blip>
          <a:srcRect b="0" l="0" r="0" t="0"/>
          <a:stretch/>
        </p:blipFill>
        <p:spPr>
          <a:xfrm>
            <a:off x="6248616" y="1959481"/>
            <a:ext cx="2756052" cy="2242649"/>
          </a:xfrm>
          <a:prstGeom prst="rect">
            <a:avLst/>
          </a:prstGeom>
          <a:noFill/>
          <a:ln>
            <a:noFill/>
          </a:ln>
        </p:spPr>
      </p:pic>
      <p:sp>
        <p:nvSpPr>
          <p:cNvPr id="757" name="Google Shape;757;p74"/>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7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90909"/>
              <a:buFont typeface="Calibri"/>
              <a:buNone/>
            </a:pPr>
            <a:r>
              <a:rPr lang="en-US">
                <a:latin typeface="Calibri"/>
                <a:ea typeface="Calibri"/>
                <a:cs typeface="Calibri"/>
                <a:sym typeface="Calibri"/>
              </a:rPr>
              <a:t>DO IT! 5: Financial Statement Items</a:t>
            </a:r>
            <a:br>
              <a:rPr lang="en-US">
                <a:latin typeface="Calibri"/>
                <a:ea typeface="Calibri"/>
                <a:cs typeface="Calibri"/>
                <a:sym typeface="Calibri"/>
              </a:rPr>
            </a:br>
            <a:r>
              <a:rPr lang="en-US" sz="3100">
                <a:latin typeface="Calibri"/>
                <a:ea typeface="Calibri"/>
                <a:cs typeface="Calibri"/>
                <a:sym typeface="Calibri"/>
              </a:rPr>
              <a:t>Information needed</a:t>
            </a:r>
            <a:endParaRPr sz="4400">
              <a:latin typeface="Calibri"/>
              <a:ea typeface="Calibri"/>
              <a:cs typeface="Calibri"/>
              <a:sym typeface="Calibri"/>
            </a:endParaRPr>
          </a:p>
        </p:txBody>
      </p:sp>
      <p:sp>
        <p:nvSpPr>
          <p:cNvPr id="764" name="Google Shape;764;p75"/>
          <p:cNvSpPr txBox="1"/>
          <p:nvPr>
            <p:ph idx="1" type="body"/>
          </p:nvPr>
        </p:nvSpPr>
        <p:spPr>
          <a:xfrm>
            <a:off x="304800" y="1752600"/>
            <a:ext cx="8534400" cy="110589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Presented below is selected information related to Flanagan Corporation at December 31, 2022. Flanagan reports financial information monthly.</a:t>
            </a:r>
            <a:endParaRPr/>
          </a:p>
        </p:txBody>
      </p:sp>
      <p:graphicFrame>
        <p:nvGraphicFramePr>
          <p:cNvPr id="765" name="Google Shape;765;p75"/>
          <p:cNvGraphicFramePr/>
          <p:nvPr/>
        </p:nvGraphicFramePr>
        <p:xfrm>
          <a:off x="589548" y="2962801"/>
          <a:ext cx="3000000" cy="3000000"/>
        </p:xfrm>
        <a:graphic>
          <a:graphicData uri="http://schemas.openxmlformats.org/drawingml/2006/table">
            <a:tbl>
              <a:tblPr bandRow="1" firstRow="1">
                <a:noFill/>
                <a:tableStyleId>{571DA7A0-2A1A-414D-ACD9-0591774F09BB}</a:tableStyleId>
              </a:tblPr>
              <a:tblGrid>
                <a:gridCol w="2314150"/>
                <a:gridCol w="1147975"/>
              </a:tblGrid>
              <a:tr h="203200">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Equipment</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$ 10,000</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03200">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Cash</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8,000</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03200">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Service Revenue</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36,000</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03200">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Rent Expense</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11,000</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03200">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Accounts Payable</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2,000</a:t>
                      </a:r>
                      <a:endParaRPr sz="1600">
                        <a:solidFill>
                          <a:schemeClr val="dk1"/>
                        </a:solidFill>
                        <a:latin typeface="Calibri"/>
                        <a:ea typeface="Calibri"/>
                        <a:cs typeface="Calibri"/>
                        <a:sym typeface="Calibri"/>
                      </a:endParaRPr>
                    </a:p>
                  </a:txBody>
                  <a:tcPr marT="45725" marB="45725" marR="60275" marL="602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766" name="Google Shape;766;p75"/>
          <p:cNvGraphicFramePr/>
          <p:nvPr/>
        </p:nvGraphicFramePr>
        <p:xfrm>
          <a:off x="4541856" y="2988065"/>
          <a:ext cx="3000000" cy="3000000"/>
        </p:xfrm>
        <a:graphic>
          <a:graphicData uri="http://schemas.openxmlformats.org/drawingml/2006/table">
            <a:tbl>
              <a:tblPr bandRow="1" firstRow="1">
                <a:noFill/>
                <a:tableStyleId>{571DA7A0-2A1A-414D-ACD9-0591774F09BB}</a:tableStyleId>
              </a:tblPr>
              <a:tblGrid>
                <a:gridCol w="3413225"/>
                <a:gridCol w="804275"/>
              </a:tblGrid>
              <a:tr h="203200">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Utilities Expense</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$ 4,000</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03200">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Accounts Receivable</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9,000</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03200">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Salaries and Wages Expense</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7,000</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203200">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Notes Payable</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16,500</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38175">
                <a:tc>
                  <a:txBody>
                    <a:bodyPr/>
                    <a:lstStyle/>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Dividends</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1600" u="none" strike="noStrike">
                          <a:solidFill>
                            <a:schemeClr val="dk1"/>
                          </a:solidFill>
                          <a:latin typeface="Calibri"/>
                          <a:ea typeface="Calibri"/>
                          <a:cs typeface="Calibri"/>
                          <a:sym typeface="Calibri"/>
                        </a:rPr>
                        <a:t>5,000</a:t>
                      </a:r>
                      <a:endParaRPr sz="1600">
                        <a:solidFill>
                          <a:schemeClr val="dk1"/>
                        </a:solidFill>
                        <a:latin typeface="Calibri"/>
                        <a:ea typeface="Calibri"/>
                        <a:cs typeface="Calibri"/>
                        <a:sym typeface="Calibri"/>
                      </a:endParaRPr>
                    </a:p>
                  </a:txBody>
                  <a:tcPr marT="45725" marB="45725" marR="45725" marL="457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
        <p:nvSpPr>
          <p:cNvPr id="767" name="Google Shape;767;p75"/>
          <p:cNvSpPr txBox="1"/>
          <p:nvPr>
            <p:ph idx="3" type="body"/>
          </p:nvPr>
        </p:nvSpPr>
        <p:spPr>
          <a:xfrm>
            <a:off x="304799" y="4664763"/>
            <a:ext cx="8757008" cy="1590261"/>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911B21"/>
              </a:buClr>
              <a:buSzPts val="2200"/>
              <a:buFont typeface="Arial"/>
              <a:buAutoNum type="alphaLcParenR"/>
            </a:pPr>
            <a:r>
              <a:rPr lang="en-US" sz="2200">
                <a:latin typeface="Calibri"/>
                <a:ea typeface="Calibri"/>
                <a:cs typeface="Calibri"/>
                <a:sym typeface="Calibri"/>
              </a:rPr>
              <a:t>Determine the total assets of Flanagan at December 31, 2022.</a:t>
            </a:r>
            <a:endParaRPr/>
          </a:p>
          <a:p>
            <a:pPr indent="-514350" lvl="0" marL="514350" rtl="0" algn="l">
              <a:lnSpc>
                <a:spcPct val="100000"/>
              </a:lnSpc>
              <a:spcBef>
                <a:spcPts val="555"/>
              </a:spcBef>
              <a:spcAft>
                <a:spcPts val="0"/>
              </a:spcAft>
              <a:buClr>
                <a:srgbClr val="911B21"/>
              </a:buClr>
              <a:buSzPts val="2200"/>
              <a:buFont typeface="Arial"/>
              <a:buAutoNum type="alphaLcParenR"/>
            </a:pPr>
            <a:r>
              <a:rPr lang="en-US" sz="2200">
                <a:latin typeface="Calibri"/>
                <a:ea typeface="Calibri"/>
                <a:cs typeface="Calibri"/>
                <a:sym typeface="Calibri"/>
              </a:rPr>
              <a:t>Determine the net income that Flanagan reported for December 2022.</a:t>
            </a:r>
            <a:endParaRPr/>
          </a:p>
          <a:p>
            <a:pPr indent="-514350" lvl="0" marL="514350" rtl="0" algn="l">
              <a:lnSpc>
                <a:spcPct val="100000"/>
              </a:lnSpc>
              <a:spcBef>
                <a:spcPts val="555"/>
              </a:spcBef>
              <a:spcAft>
                <a:spcPts val="0"/>
              </a:spcAft>
              <a:buClr>
                <a:srgbClr val="911B21"/>
              </a:buClr>
              <a:buSzPts val="2200"/>
              <a:buFont typeface="Arial"/>
              <a:buAutoNum type="alphaLcParenR"/>
            </a:pPr>
            <a:r>
              <a:rPr lang="en-US" sz="2200">
                <a:latin typeface="Calibri"/>
                <a:ea typeface="Calibri"/>
                <a:cs typeface="Calibri"/>
                <a:sym typeface="Calibri"/>
              </a:rPr>
              <a:t>Determine the stockholders’ equity of Flanagan at December 31, 2022.</a:t>
            </a:r>
            <a:endParaRPr/>
          </a:p>
        </p:txBody>
      </p:sp>
      <p:sp>
        <p:nvSpPr>
          <p:cNvPr id="768" name="Google Shape;768;p75"/>
          <p:cNvSpPr txBox="1"/>
          <p:nvPr>
            <p:ph idx="9"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6"/>
          <p:cNvSpPr txBox="1"/>
          <p:nvPr>
            <p:ph type="title"/>
          </p:nvPr>
        </p:nvSpPr>
        <p:spPr>
          <a:xfrm>
            <a:off x="277078" y="457199"/>
            <a:ext cx="8543926" cy="1106557"/>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007787"/>
              </a:buClr>
              <a:buSzPct val="142857"/>
              <a:buFont typeface="Calibri"/>
              <a:buNone/>
            </a:pPr>
            <a:r>
              <a:rPr lang="en-US">
                <a:latin typeface="Calibri"/>
                <a:ea typeface="Calibri"/>
                <a:cs typeface="Calibri"/>
                <a:sym typeface="Calibri"/>
              </a:rPr>
              <a:t>DO IT! 5: Financial Statement Items</a:t>
            </a:r>
            <a:br>
              <a:rPr lang="en-US" sz="3600">
                <a:latin typeface="Calibri"/>
                <a:ea typeface="Calibri"/>
                <a:cs typeface="Calibri"/>
                <a:sym typeface="Calibri"/>
              </a:rPr>
            </a:br>
            <a:r>
              <a:rPr lang="en-US" sz="3100">
                <a:latin typeface="Calibri"/>
                <a:ea typeface="Calibri"/>
                <a:cs typeface="Calibri"/>
                <a:sym typeface="Calibri"/>
              </a:rPr>
              <a:t>Total Assets and Net Income</a:t>
            </a:r>
            <a:endParaRPr sz="2800">
              <a:latin typeface="Calibri"/>
              <a:ea typeface="Calibri"/>
              <a:cs typeface="Calibri"/>
              <a:sym typeface="Calibri"/>
            </a:endParaRPr>
          </a:p>
        </p:txBody>
      </p:sp>
      <p:sp>
        <p:nvSpPr>
          <p:cNvPr id="774" name="Google Shape;774;p76"/>
          <p:cNvSpPr txBox="1"/>
          <p:nvPr>
            <p:ph idx="1" type="body"/>
          </p:nvPr>
        </p:nvSpPr>
        <p:spPr>
          <a:xfrm>
            <a:off x="381000" y="1788944"/>
            <a:ext cx="8440004" cy="185540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Solution</a:t>
            </a:r>
            <a:endParaRPr/>
          </a:p>
          <a:p>
            <a:pPr indent="-514350" lvl="0" marL="514350" rtl="0" algn="l">
              <a:lnSpc>
                <a:spcPct val="100000"/>
              </a:lnSpc>
              <a:spcBef>
                <a:spcPts val="555"/>
              </a:spcBef>
              <a:spcAft>
                <a:spcPts val="0"/>
              </a:spcAft>
              <a:buClr>
                <a:srgbClr val="911B21"/>
              </a:buClr>
              <a:buSzPts val="2600"/>
              <a:buFont typeface="Arial"/>
              <a:buAutoNum type="alphaLcParenR"/>
            </a:pPr>
            <a:r>
              <a:rPr lang="en-US" sz="2600">
                <a:latin typeface="Calibri"/>
                <a:ea typeface="Calibri"/>
                <a:cs typeface="Calibri"/>
                <a:sym typeface="Calibri"/>
              </a:rPr>
              <a:t>The total assets are $27,000, comprised of Cash $8,000, Accounts Receivable $9,000, and Equipment $10,000.</a:t>
            </a:r>
            <a:endParaRPr/>
          </a:p>
          <a:p>
            <a:pPr indent="-514350" lvl="0" marL="514350" rtl="0" algn="l">
              <a:lnSpc>
                <a:spcPct val="100000"/>
              </a:lnSpc>
              <a:spcBef>
                <a:spcPts val="555"/>
              </a:spcBef>
              <a:spcAft>
                <a:spcPts val="0"/>
              </a:spcAft>
              <a:buClr>
                <a:srgbClr val="911B21"/>
              </a:buClr>
              <a:buSzPts val="2600"/>
              <a:buFont typeface="Arial"/>
              <a:buAutoNum type="alphaLcParenR"/>
            </a:pPr>
            <a:r>
              <a:rPr lang="en-US" sz="2600">
                <a:latin typeface="Calibri"/>
                <a:ea typeface="Calibri"/>
                <a:cs typeface="Calibri"/>
                <a:sym typeface="Calibri"/>
              </a:rPr>
              <a:t>Net income is $14,000, computed as follows.</a:t>
            </a:r>
            <a:endParaRPr/>
          </a:p>
        </p:txBody>
      </p:sp>
      <p:pic>
        <p:nvPicPr>
          <p:cNvPr descr="An income statement displays two sections. The first section is labeled Revenues. Immediately below Revenues, Service revenue is displayed slightly indented with the $36,000 amount displayed adjacent to the service revenue label in the second of the two numeric columns. The second section is labeled as Expenses. The following account labels are listed immediately below the Expenses section label, slightly indented, with the respective amounts for each account listed in the next column: Rent expense, $11,000; Salaries and wages expense, 7,000; Utilities expense, 4,000. Next, Total expenses are displayed, with its amount of 22,000 in the second numeric column. The last line of the income statement displays, Net income, in the first column with the respective amount of $14,000 in the second numeric column." id="775" name="Google Shape;775;p76"/>
          <p:cNvPicPr preferRelativeResize="0"/>
          <p:nvPr>
            <p:ph idx="2" type="pic"/>
          </p:nvPr>
        </p:nvPicPr>
        <p:blipFill rotWithShape="1">
          <a:blip r:embed="rId3">
            <a:alphaModFix/>
          </a:blip>
          <a:srcRect b="0" l="0" r="0" t="0"/>
          <a:stretch/>
        </p:blipFill>
        <p:spPr>
          <a:xfrm>
            <a:off x="1156508" y="3785140"/>
            <a:ext cx="6765470" cy="2343656"/>
          </a:xfrm>
          <a:prstGeom prst="rect">
            <a:avLst/>
          </a:prstGeom>
          <a:noFill/>
          <a:ln>
            <a:noFill/>
          </a:ln>
        </p:spPr>
      </p:pic>
      <p:sp>
        <p:nvSpPr>
          <p:cNvPr id="776" name="Google Shape;776;p76"/>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90909"/>
              <a:buFont typeface="Calibri"/>
              <a:buNone/>
            </a:pPr>
            <a:r>
              <a:rPr lang="en-US">
                <a:latin typeface="Calibri"/>
                <a:ea typeface="Calibri"/>
                <a:cs typeface="Calibri"/>
                <a:sym typeface="Calibri"/>
              </a:rPr>
              <a:t>DO IT! 5: Financial Statement Items</a:t>
            </a:r>
            <a:br>
              <a:rPr lang="en-US">
                <a:latin typeface="Calibri"/>
                <a:ea typeface="Calibri"/>
                <a:cs typeface="Calibri"/>
                <a:sym typeface="Calibri"/>
              </a:rPr>
            </a:br>
            <a:r>
              <a:rPr lang="en-US" sz="3100">
                <a:latin typeface="Calibri"/>
                <a:ea typeface="Calibri"/>
                <a:cs typeface="Calibri"/>
                <a:sym typeface="Calibri"/>
              </a:rPr>
              <a:t>Ending Stockholders’ Equity</a:t>
            </a:r>
            <a:endParaRPr sz="4400">
              <a:latin typeface="Calibri"/>
              <a:ea typeface="Calibri"/>
              <a:cs typeface="Calibri"/>
              <a:sym typeface="Calibri"/>
            </a:endParaRPr>
          </a:p>
        </p:txBody>
      </p:sp>
      <p:sp>
        <p:nvSpPr>
          <p:cNvPr id="783" name="Google Shape;783;p77"/>
          <p:cNvSpPr txBox="1"/>
          <p:nvPr>
            <p:ph idx="1" type="body"/>
          </p:nvPr>
        </p:nvSpPr>
        <p:spPr>
          <a:xfrm>
            <a:off x="304800" y="1752600"/>
            <a:ext cx="8534400" cy="121296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911B21"/>
              </a:buClr>
              <a:buSzPts val="2400"/>
              <a:buFont typeface="Arial"/>
              <a:buAutoNum type="alphaLcParenR" startAt="3"/>
            </a:pPr>
            <a:r>
              <a:rPr lang="en-US" sz="2400">
                <a:latin typeface="Calibri"/>
                <a:ea typeface="Calibri"/>
                <a:cs typeface="Calibri"/>
                <a:sym typeface="Calibri"/>
              </a:rPr>
              <a:t>The ending stockholders’ equity of Flanagan Corporation is $8,500. By rewriting the accounting equation, we can compute stockholders’ equity as assets minus liabilities, as follows.</a:t>
            </a:r>
            <a:endParaRPr/>
          </a:p>
        </p:txBody>
      </p:sp>
      <p:pic>
        <p:nvPicPr>
          <p:cNvPr descr="An income statement is displayed.  The first line of the statement displays Total assets [as computed in (a)], with the $4,700 amount displayed in the second of the two numeric columns. The next line displays, Less: Liabilities. The following account labels are listed immediately below the Less: Liabilities section label, slightly indented, with the respective amounts for each account listed in the next column: Notes payable, $16,500; Accounts payable, $2,000. These two amounts are added together, and the total appears as 18,500 in the second numeric column adjacent to the (2,000) amount. The last line displays Stockholders’ equity in the first column, with the total amount displayed as $8, 500 in the second numeric column." id="784" name="Google Shape;784;p77"/>
          <p:cNvPicPr preferRelativeResize="0"/>
          <p:nvPr>
            <p:ph idx="2" type="pic"/>
          </p:nvPr>
        </p:nvPicPr>
        <p:blipFill rotWithShape="1">
          <a:blip r:embed="rId3">
            <a:alphaModFix/>
          </a:blip>
          <a:srcRect b="0" l="0" r="0" t="0"/>
          <a:stretch/>
        </p:blipFill>
        <p:spPr>
          <a:xfrm>
            <a:off x="671831" y="3213210"/>
            <a:ext cx="7800338" cy="1688880"/>
          </a:xfrm>
          <a:prstGeom prst="rect">
            <a:avLst/>
          </a:prstGeom>
          <a:noFill/>
          <a:ln>
            <a:noFill/>
          </a:ln>
        </p:spPr>
      </p:pic>
      <p:sp>
        <p:nvSpPr>
          <p:cNvPr id="785" name="Google Shape;785;p77"/>
          <p:cNvSpPr txBox="1"/>
          <p:nvPr>
            <p:ph idx="6" type="body"/>
          </p:nvPr>
        </p:nvSpPr>
        <p:spPr>
          <a:xfrm>
            <a:off x="304800" y="4959240"/>
            <a:ext cx="8534400" cy="12129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Note that it is not possible to determine the corporation’s stockholders’ equity in any other way, because the beginning total for stockholders’ equity is not provided.</a:t>
            </a:r>
            <a:endParaRPr/>
          </a:p>
        </p:txBody>
      </p:sp>
      <p:sp>
        <p:nvSpPr>
          <p:cNvPr id="786" name="Google Shape;786;p77"/>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5</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8"/>
          <p:cNvSpPr txBox="1"/>
          <p:nvPr>
            <p:ph type="title"/>
          </p:nvPr>
        </p:nvSpPr>
        <p:spPr>
          <a:xfrm>
            <a:off x="0" y="457199"/>
            <a:ext cx="9144000" cy="1186665"/>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2800"/>
              <a:buFont typeface="Calibri"/>
              <a:buNone/>
            </a:pPr>
            <a:r>
              <a:rPr lang="en-US" sz="2800">
                <a:solidFill>
                  <a:srgbClr val="911621"/>
                </a:solidFill>
                <a:latin typeface="Calibri"/>
                <a:ea typeface="Calibri"/>
                <a:cs typeface="Calibri"/>
                <a:sym typeface="Calibri"/>
              </a:rPr>
              <a:t>LEARNING OBJECTIVE 6</a:t>
            </a:r>
            <a:br>
              <a:rPr lang="en-US" sz="2800">
                <a:solidFill>
                  <a:srgbClr val="911621"/>
                </a:solidFill>
                <a:latin typeface="Calibri"/>
                <a:ea typeface="Calibri"/>
                <a:cs typeface="Calibri"/>
                <a:sym typeface="Calibri"/>
              </a:rPr>
            </a:br>
            <a:r>
              <a:rPr lang="en-US" sz="2800">
                <a:solidFill>
                  <a:schemeClr val="dk1"/>
                </a:solidFill>
                <a:latin typeface="Calibri"/>
                <a:ea typeface="Calibri"/>
                <a:cs typeface="Calibri"/>
                <a:sym typeface="Calibri"/>
              </a:rPr>
              <a:t>APPENDIX 1A: Explain the Career Opportunities in Accounting</a:t>
            </a:r>
            <a:endParaRPr sz="2800">
              <a:solidFill>
                <a:schemeClr val="dk1"/>
              </a:solidFill>
              <a:latin typeface="Calibri"/>
              <a:ea typeface="Calibri"/>
              <a:cs typeface="Calibri"/>
              <a:sym typeface="Calibri"/>
            </a:endParaRPr>
          </a:p>
        </p:txBody>
      </p:sp>
      <p:sp>
        <p:nvSpPr>
          <p:cNvPr id="792" name="Google Shape;792;p78"/>
          <p:cNvSpPr txBox="1"/>
          <p:nvPr>
            <p:ph idx="1" type="body"/>
          </p:nvPr>
        </p:nvSpPr>
        <p:spPr>
          <a:xfrm>
            <a:off x="304800" y="1752600"/>
            <a:ext cx="3988904" cy="167322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Public Accounting</a:t>
            </a:r>
            <a:endParaRPr/>
          </a:p>
          <a:p>
            <a:pPr indent="0" lvl="0" marL="0" rtl="0" algn="l">
              <a:lnSpc>
                <a:spcPct val="100000"/>
              </a:lnSpc>
              <a:spcBef>
                <a:spcPts val="555"/>
              </a:spcBef>
              <a:spcAft>
                <a:spcPts val="0"/>
              </a:spcAft>
              <a:buSzPts val="2400"/>
              <a:buNone/>
            </a:pPr>
            <a:r>
              <a:rPr lang="en-US" sz="2400">
                <a:latin typeface="Calibri"/>
                <a:ea typeface="Calibri"/>
                <a:cs typeface="Calibri"/>
                <a:sym typeface="Calibri"/>
              </a:rPr>
              <a:t>Careers in auditing, taxation, and management consulting serving the general public.</a:t>
            </a:r>
            <a:endParaRPr/>
          </a:p>
        </p:txBody>
      </p:sp>
      <p:sp>
        <p:nvSpPr>
          <p:cNvPr id="793" name="Google Shape;793;p78"/>
          <p:cNvSpPr txBox="1"/>
          <p:nvPr>
            <p:ph idx="2" type="body"/>
          </p:nvPr>
        </p:nvSpPr>
        <p:spPr>
          <a:xfrm>
            <a:off x="4456112" y="1766449"/>
            <a:ext cx="4565512" cy="165937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rPr b="1" lang="en-US" sz="2400">
                <a:latin typeface="Calibri"/>
                <a:ea typeface="Calibri"/>
                <a:cs typeface="Calibri"/>
                <a:sym typeface="Calibri"/>
              </a:rPr>
              <a:t>Private Accounting</a:t>
            </a:r>
            <a:endParaRPr/>
          </a:p>
          <a:p>
            <a:pPr indent="0" lvl="0" marL="0" rtl="0" algn="l">
              <a:lnSpc>
                <a:spcPct val="90000"/>
              </a:lnSpc>
              <a:spcBef>
                <a:spcPts val="1000"/>
              </a:spcBef>
              <a:spcAft>
                <a:spcPts val="0"/>
              </a:spcAft>
              <a:buSzPts val="2400"/>
              <a:buNone/>
            </a:pPr>
            <a:r>
              <a:rPr lang="en-US" sz="2400">
                <a:latin typeface="Calibri"/>
                <a:ea typeface="Calibri"/>
                <a:cs typeface="Calibri"/>
                <a:sym typeface="Calibri"/>
              </a:rPr>
              <a:t>Careers in industry working in cost accounting, budgeting, accounting information systems, and taxation.</a:t>
            </a:r>
            <a:endParaRPr/>
          </a:p>
        </p:txBody>
      </p:sp>
      <p:sp>
        <p:nvSpPr>
          <p:cNvPr id="794" name="Google Shape;794;p78"/>
          <p:cNvSpPr txBox="1"/>
          <p:nvPr>
            <p:ph idx="3" type="body"/>
          </p:nvPr>
        </p:nvSpPr>
        <p:spPr>
          <a:xfrm>
            <a:off x="304800" y="3572255"/>
            <a:ext cx="3980624" cy="229845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sz="2400">
                <a:latin typeface="Calibri"/>
                <a:ea typeface="Calibri"/>
                <a:cs typeface="Calibri"/>
                <a:sym typeface="Calibri"/>
              </a:rPr>
              <a:t>Governmental Accounting</a:t>
            </a:r>
            <a:endParaRPr/>
          </a:p>
          <a:p>
            <a:pPr indent="0" lvl="0" marL="0" rtl="0" algn="l">
              <a:lnSpc>
                <a:spcPct val="90000"/>
              </a:lnSpc>
              <a:spcBef>
                <a:spcPts val="1000"/>
              </a:spcBef>
              <a:spcAft>
                <a:spcPts val="0"/>
              </a:spcAft>
              <a:buClr>
                <a:schemeClr val="dk1"/>
              </a:buClr>
              <a:buSzPts val="2400"/>
              <a:buNone/>
            </a:pPr>
            <a:r>
              <a:rPr lang="en-US" sz="2400">
                <a:latin typeface="Calibri"/>
                <a:ea typeface="Calibri"/>
                <a:cs typeface="Calibri"/>
                <a:sym typeface="Calibri"/>
              </a:rPr>
              <a:t>Careers with the I</a:t>
            </a:r>
            <a:r>
              <a:rPr lang="en-US" sz="100">
                <a:latin typeface="Calibri"/>
                <a:ea typeface="Calibri"/>
                <a:cs typeface="Calibri"/>
                <a:sym typeface="Calibri"/>
              </a:rPr>
              <a:t> </a:t>
            </a:r>
            <a:r>
              <a:rPr lang="en-US" sz="2400">
                <a:latin typeface="Calibri"/>
                <a:ea typeface="Calibri"/>
                <a:cs typeface="Calibri"/>
                <a:sym typeface="Calibri"/>
              </a:rPr>
              <a:t>R</a:t>
            </a:r>
            <a:r>
              <a:rPr lang="en-US" sz="100">
                <a:latin typeface="Calibri"/>
                <a:ea typeface="Calibri"/>
                <a:cs typeface="Calibri"/>
                <a:sym typeface="Calibri"/>
              </a:rPr>
              <a:t> </a:t>
            </a:r>
            <a:r>
              <a:rPr lang="en-US" sz="2400">
                <a:latin typeface="Calibri"/>
                <a:ea typeface="Calibri"/>
                <a:cs typeface="Calibri"/>
                <a:sym typeface="Calibri"/>
              </a:rPr>
              <a:t>S, the F</a:t>
            </a:r>
            <a:r>
              <a:rPr lang="en-US" sz="100">
                <a:latin typeface="Calibri"/>
                <a:ea typeface="Calibri"/>
                <a:cs typeface="Calibri"/>
                <a:sym typeface="Calibri"/>
              </a:rPr>
              <a:t> </a:t>
            </a:r>
            <a:r>
              <a:rPr lang="en-US" sz="2400">
                <a:latin typeface="Calibri"/>
                <a:ea typeface="Calibri"/>
                <a:cs typeface="Calibri"/>
                <a:sym typeface="Calibri"/>
              </a:rPr>
              <a:t>B</a:t>
            </a:r>
            <a:r>
              <a:rPr lang="en-US" sz="100">
                <a:latin typeface="Calibri"/>
                <a:ea typeface="Calibri"/>
                <a:cs typeface="Calibri"/>
                <a:sym typeface="Calibri"/>
              </a:rPr>
              <a:t> </a:t>
            </a:r>
            <a:r>
              <a:rPr lang="en-US" sz="2400">
                <a:latin typeface="Calibri"/>
                <a:ea typeface="Calibri"/>
                <a:cs typeface="Calibri"/>
                <a:sym typeface="Calibri"/>
              </a:rPr>
              <a:t>I, the S</a:t>
            </a:r>
            <a:r>
              <a:rPr lang="en-US" sz="100">
                <a:latin typeface="Calibri"/>
                <a:ea typeface="Calibri"/>
                <a:cs typeface="Calibri"/>
                <a:sym typeface="Calibri"/>
              </a:rPr>
              <a:t>00</a:t>
            </a:r>
            <a:r>
              <a:rPr lang="en-US" sz="2400">
                <a:latin typeface="Calibri"/>
                <a:ea typeface="Calibri"/>
                <a:cs typeface="Calibri"/>
                <a:sym typeface="Calibri"/>
              </a:rPr>
              <a:t>E</a:t>
            </a:r>
            <a:r>
              <a:rPr lang="en-US" sz="100">
                <a:latin typeface="Calibri"/>
                <a:ea typeface="Calibri"/>
                <a:cs typeface="Calibri"/>
                <a:sym typeface="Calibri"/>
              </a:rPr>
              <a:t> </a:t>
            </a:r>
            <a:r>
              <a:rPr lang="en-US" sz="2400">
                <a:latin typeface="Calibri"/>
                <a:ea typeface="Calibri"/>
                <a:cs typeface="Calibri"/>
                <a:sym typeface="Calibri"/>
              </a:rPr>
              <a:t>C, public colleges and universities, and in state and local governments.</a:t>
            </a:r>
            <a:endParaRPr/>
          </a:p>
        </p:txBody>
      </p:sp>
      <p:sp>
        <p:nvSpPr>
          <p:cNvPr id="795" name="Google Shape;795;p78"/>
          <p:cNvSpPr txBox="1"/>
          <p:nvPr>
            <p:ph idx="4" type="body"/>
          </p:nvPr>
        </p:nvSpPr>
        <p:spPr>
          <a:xfrm>
            <a:off x="4456112" y="3572255"/>
            <a:ext cx="4151313" cy="229845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sz="2400">
                <a:latin typeface="Calibri"/>
                <a:ea typeface="Calibri"/>
                <a:cs typeface="Calibri"/>
                <a:sym typeface="Calibri"/>
              </a:rPr>
              <a:t>Forensic Accounting</a:t>
            </a:r>
            <a:endParaRPr/>
          </a:p>
          <a:p>
            <a:pPr indent="0" lvl="0" marL="0" rtl="0" algn="l">
              <a:lnSpc>
                <a:spcPct val="90000"/>
              </a:lnSpc>
              <a:spcBef>
                <a:spcPts val="1000"/>
              </a:spcBef>
              <a:spcAft>
                <a:spcPts val="0"/>
              </a:spcAft>
              <a:buClr>
                <a:schemeClr val="dk1"/>
              </a:buClr>
              <a:buSzPts val="2400"/>
              <a:buNone/>
            </a:pPr>
            <a:r>
              <a:rPr lang="en-US" sz="2400">
                <a:latin typeface="Calibri"/>
                <a:ea typeface="Calibri"/>
                <a:cs typeface="Calibri"/>
                <a:sym typeface="Calibri"/>
              </a:rPr>
              <a:t>Uses accounting, auditing, and investigative skills to conduct investigations into theft and fraud.</a:t>
            </a:r>
            <a:endParaRPr/>
          </a:p>
        </p:txBody>
      </p:sp>
      <p:sp>
        <p:nvSpPr>
          <p:cNvPr id="796" name="Google Shape;796;p78"/>
          <p:cNvSpPr txBox="1"/>
          <p:nvPr>
            <p:ph idx="8" type="body"/>
          </p:nvPr>
        </p:nvSpPr>
        <p:spPr>
          <a:xfrm>
            <a:off x="381000" y="6419850"/>
            <a:ext cx="560388" cy="3016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6</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“Show Me the Money”</a:t>
            </a:r>
            <a:endParaRPr sz="3600">
              <a:latin typeface="Calibri"/>
              <a:ea typeface="Calibri"/>
              <a:cs typeface="Calibri"/>
              <a:sym typeface="Calibri"/>
            </a:endParaRPr>
          </a:p>
        </p:txBody>
      </p:sp>
      <p:sp>
        <p:nvSpPr>
          <p:cNvPr id="803" name="Google Shape;803;p79"/>
          <p:cNvSpPr txBox="1"/>
          <p:nvPr>
            <p:ph idx="1" type="body"/>
          </p:nvPr>
        </p:nvSpPr>
        <p:spPr>
          <a:xfrm>
            <a:off x="326832" y="1676627"/>
            <a:ext cx="8534400" cy="54877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Salary estimates for jobs in public and corporate accounting</a:t>
            </a:r>
            <a:endParaRPr/>
          </a:p>
        </p:txBody>
      </p:sp>
      <p:pic>
        <p:nvPicPr>
          <p:cNvPr descr="A table depicts the Salary estimates for jobs in public and corporate accounting. There are three columns and the column headers are: Employer; Junior Level (0 to 3 years); and Senior Level (4 to 6 years). The data in the table are as follows: &#10;Row 1: Employer, Public accounting (large firm); Junior Level (0 to 3 years), $63,250 to $83,250; Senior Level (4 to 6 years), $78,500 to $106,500; &#10;Row 2: Employer, Public accounting (small firm); Junior Level (0 to 3 years), $56,500 to $67,750; Senior Level (4 to 6 years), $70,500 to $96,000; &#10;Row 3: Employer, Corporate accounting (large company); Junior Level (0 to 3 years), $51,500 to $60,500; Senior Level (4 to 6 years), $63,750 to $81,500; &#10;Row 4: Employer, Corporate accounting (small company); Junior Level (0 to 3 years), $53,750 to $69,500; Senior Level (4 to 6 years), $68,750 to $87,750. " id="804" name="Google Shape;804;p79"/>
          <p:cNvPicPr preferRelativeResize="0"/>
          <p:nvPr>
            <p:ph idx="2" type="pic"/>
          </p:nvPr>
        </p:nvPicPr>
        <p:blipFill rotWithShape="1">
          <a:blip r:embed="rId3">
            <a:alphaModFix/>
          </a:blip>
          <a:srcRect b="0" l="0" r="0" t="0"/>
          <a:stretch/>
        </p:blipFill>
        <p:spPr>
          <a:xfrm>
            <a:off x="254579" y="2378660"/>
            <a:ext cx="8634842" cy="1312969"/>
          </a:xfrm>
          <a:prstGeom prst="rect">
            <a:avLst/>
          </a:prstGeom>
          <a:noFill/>
          <a:ln>
            <a:noFill/>
          </a:ln>
        </p:spPr>
      </p:pic>
      <p:sp>
        <p:nvSpPr>
          <p:cNvPr id="805" name="Google Shape;805;p79"/>
          <p:cNvSpPr txBox="1"/>
          <p:nvPr>
            <p:ph idx="5" type="body"/>
          </p:nvPr>
        </p:nvSpPr>
        <p:spPr>
          <a:xfrm>
            <a:off x="304800" y="3910984"/>
            <a:ext cx="85344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Upper-level management salaries in corporate accounting</a:t>
            </a:r>
            <a:endParaRPr/>
          </a:p>
        </p:txBody>
      </p:sp>
      <p:pic>
        <p:nvPicPr>
          <p:cNvPr descr="A table depicts the Upper level management salaries in corporate accounting. There are three columns and the column headers are: Position; Large Company; and Small to Medium Company. The data in the table are as follows: &#10;Row 1: Position, Chief financial officer; Large Company, $207,000 to $465,750; Small to Medium Company, $105,250 to $208,750; &#10;Row 2: Position, Corporate controller; Large Company, $140,000 to $224,750; Small to Medium Company, $92,000 to $161,250; &#10;Row 3: Position, Tax manager; Large Company, $112,000 to $158,250; Small to Medium Company, $ 88,000 to $124,750." id="806" name="Google Shape;806;p79"/>
          <p:cNvPicPr preferRelativeResize="0"/>
          <p:nvPr>
            <p:ph idx="3" type="pic"/>
          </p:nvPr>
        </p:nvPicPr>
        <p:blipFill rotWithShape="1">
          <a:blip r:embed="rId4">
            <a:alphaModFix/>
          </a:blip>
          <a:srcRect b="0" l="0" r="0" t="0"/>
          <a:stretch/>
        </p:blipFill>
        <p:spPr>
          <a:xfrm>
            <a:off x="177693" y="4564255"/>
            <a:ext cx="8788614" cy="1289313"/>
          </a:xfrm>
          <a:prstGeom prst="rect">
            <a:avLst/>
          </a:prstGeom>
          <a:noFill/>
          <a:ln>
            <a:noFill/>
          </a:ln>
        </p:spPr>
      </p:pic>
      <p:sp>
        <p:nvSpPr>
          <p:cNvPr id="807" name="Google Shape;807;p79"/>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200"/>
              <a:buFont typeface="Calibri"/>
              <a:buNone/>
            </a:pPr>
            <a:r>
              <a:rPr b="1" lang="en-US" sz="3200">
                <a:latin typeface="Calibri"/>
                <a:ea typeface="Calibri"/>
                <a:cs typeface="Calibri"/>
                <a:sym typeface="Calibri"/>
              </a:rPr>
              <a:t>Accounting Across the Organization: Clif Bar &amp; Company (Question and Answer)</a:t>
            </a:r>
            <a:endParaRPr b="1" sz="3200">
              <a:latin typeface="Calibri"/>
              <a:ea typeface="Calibri"/>
              <a:cs typeface="Calibri"/>
              <a:sym typeface="Calibri"/>
            </a:endParaRPr>
          </a:p>
        </p:txBody>
      </p:sp>
      <p:sp>
        <p:nvSpPr>
          <p:cNvPr id="222" name="Google Shape;222;p8"/>
          <p:cNvSpPr txBox="1"/>
          <p:nvPr>
            <p:ph idx="1" type="body"/>
          </p:nvPr>
        </p:nvSpPr>
        <p:spPr>
          <a:xfrm>
            <a:off x="304801" y="1654139"/>
            <a:ext cx="5228733" cy="46618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00"/>
              <a:buNone/>
            </a:pPr>
            <a:r>
              <a:rPr b="1" lang="en-US" sz="1600">
                <a:latin typeface="Calibri"/>
                <a:ea typeface="Calibri"/>
                <a:cs typeface="Calibri"/>
                <a:sym typeface="Calibri"/>
              </a:rPr>
              <a:t>Owning a Piece of the Bar</a:t>
            </a:r>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What are the benefits to the company and to the employees of making the financial statements available to all employees?</a:t>
            </a:r>
            <a:endParaRPr/>
          </a:p>
          <a:p>
            <a:pPr indent="0" lvl="0" marL="0" rtl="0" algn="l">
              <a:lnSpc>
                <a:spcPct val="100000"/>
              </a:lnSpc>
              <a:spcBef>
                <a:spcPts val="1155"/>
              </a:spcBef>
              <a:spcAft>
                <a:spcPts val="0"/>
              </a:spcAft>
              <a:buSzPts val="1600"/>
              <a:buNone/>
            </a:pPr>
            <a:r>
              <a:rPr lang="en-US" sz="1600">
                <a:solidFill>
                  <a:srgbClr val="911621"/>
                </a:solidFill>
                <a:latin typeface="Calibri"/>
                <a:ea typeface="Calibri"/>
                <a:cs typeface="Calibri"/>
                <a:sym typeface="Calibri"/>
              </a:rPr>
              <a:t>Answer:</a:t>
            </a:r>
            <a:endParaRPr/>
          </a:p>
          <a:p>
            <a:pPr indent="0" lvl="0" marL="0" rtl="0" algn="l">
              <a:lnSpc>
                <a:spcPct val="100000"/>
              </a:lnSpc>
              <a:spcBef>
                <a:spcPts val="555"/>
              </a:spcBef>
              <a:spcAft>
                <a:spcPts val="0"/>
              </a:spcAft>
              <a:buSzPts val="1600"/>
              <a:buNone/>
            </a:pPr>
            <a:r>
              <a:rPr lang="en-US" sz="1600">
                <a:latin typeface="Calibri"/>
                <a:ea typeface="Calibri"/>
                <a:cs typeface="Calibri"/>
                <a:sym typeface="Calibri"/>
              </a:rPr>
              <a:t>If employees can read and use financial reports, a company will benefit in the following ways. The </a:t>
            </a:r>
            <a:r>
              <a:rPr b="1" lang="en-US" sz="1600">
                <a:latin typeface="Calibri"/>
                <a:ea typeface="Calibri"/>
                <a:cs typeface="Calibri"/>
                <a:sym typeface="Calibri"/>
              </a:rPr>
              <a:t>marketing department</a:t>
            </a:r>
            <a:r>
              <a:rPr lang="en-US" sz="1600">
                <a:latin typeface="Calibri"/>
                <a:ea typeface="Calibri"/>
                <a:cs typeface="Calibri"/>
                <a:sym typeface="Calibri"/>
              </a:rPr>
              <a:t> will make better decisions about products to offer and prices to charge. The </a:t>
            </a:r>
            <a:r>
              <a:rPr b="1" lang="en-US" sz="1600">
                <a:latin typeface="Calibri"/>
                <a:ea typeface="Calibri"/>
                <a:cs typeface="Calibri"/>
                <a:sym typeface="Calibri"/>
              </a:rPr>
              <a:t>finance department</a:t>
            </a:r>
            <a:r>
              <a:rPr lang="en-US" sz="1600">
                <a:latin typeface="Calibri"/>
                <a:ea typeface="Calibri"/>
                <a:cs typeface="Calibri"/>
                <a:sym typeface="Calibri"/>
              </a:rPr>
              <a:t> will make better decisions about debt and equity financing and how much to distribute in dividends. The </a:t>
            </a:r>
            <a:r>
              <a:rPr b="1" lang="en-US" sz="1600">
                <a:latin typeface="Calibri"/>
                <a:ea typeface="Calibri"/>
                <a:cs typeface="Calibri"/>
                <a:sym typeface="Calibri"/>
              </a:rPr>
              <a:t>production department</a:t>
            </a:r>
            <a:r>
              <a:rPr lang="en-US" sz="1600">
                <a:latin typeface="Calibri"/>
                <a:ea typeface="Calibri"/>
                <a:cs typeface="Calibri"/>
                <a:sym typeface="Calibri"/>
              </a:rPr>
              <a:t> will make better decisions about when to buy new equipment and how much inventory to produce. The </a:t>
            </a:r>
            <a:r>
              <a:rPr b="1" lang="en-US" sz="1600">
                <a:latin typeface="Calibri"/>
                <a:ea typeface="Calibri"/>
                <a:cs typeface="Calibri"/>
                <a:sym typeface="Calibri"/>
              </a:rPr>
              <a:t>human resources department</a:t>
            </a:r>
            <a:r>
              <a:rPr lang="en-US" sz="1600">
                <a:latin typeface="Calibri"/>
                <a:ea typeface="Calibri"/>
                <a:cs typeface="Calibri"/>
                <a:sym typeface="Calibri"/>
              </a:rPr>
              <a:t> will be better able to determine whether employees can be given raises. Finally, </a:t>
            </a:r>
            <a:r>
              <a:rPr b="1" lang="en-US" sz="1600">
                <a:latin typeface="Calibri"/>
                <a:ea typeface="Calibri"/>
                <a:cs typeface="Calibri"/>
                <a:sym typeface="Calibri"/>
              </a:rPr>
              <a:t>all employees</a:t>
            </a:r>
            <a:r>
              <a:rPr lang="en-US" sz="1600">
                <a:latin typeface="Calibri"/>
                <a:ea typeface="Calibri"/>
                <a:cs typeface="Calibri"/>
                <a:sym typeface="Calibri"/>
              </a:rPr>
              <a:t> will be better informed about the basis on which they are evaluated, which will increase employee morale.</a:t>
            </a:r>
            <a:endParaRPr sz="1600">
              <a:latin typeface="Calibri"/>
              <a:ea typeface="Calibri"/>
              <a:cs typeface="Calibri"/>
              <a:sym typeface="Calibri"/>
            </a:endParaRPr>
          </a:p>
        </p:txBody>
      </p:sp>
      <p:pic>
        <p:nvPicPr>
          <p:cNvPr descr="Photo of a woman holding an energy bar." id="223" name="Google Shape;223;p8"/>
          <p:cNvPicPr preferRelativeResize="0"/>
          <p:nvPr>
            <p:ph idx="2" type="pic"/>
          </p:nvPr>
        </p:nvPicPr>
        <p:blipFill rotWithShape="1">
          <a:blip r:embed="rId3">
            <a:alphaModFix/>
          </a:blip>
          <a:srcRect b="0" l="0" r="0" t="0"/>
          <a:stretch/>
        </p:blipFill>
        <p:spPr>
          <a:xfrm>
            <a:off x="5664650" y="1786226"/>
            <a:ext cx="3134448" cy="3706951"/>
          </a:xfrm>
          <a:prstGeom prst="rect">
            <a:avLst/>
          </a:prstGeom>
          <a:noFill/>
          <a:ln>
            <a:noFill/>
          </a:ln>
        </p:spPr>
      </p:pic>
      <p:sp>
        <p:nvSpPr>
          <p:cNvPr id="224" name="Google Shape;224;p8"/>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0"/>
          <p:cNvSpPr txBox="1"/>
          <p:nvPr>
            <p:ph type="title"/>
          </p:nvPr>
        </p:nvSpPr>
        <p:spPr>
          <a:xfrm>
            <a:off x="2683525" y="768969"/>
            <a:ext cx="3044176"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F</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R</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S Similarities </a:t>
            </a:r>
            <a:endParaRPr/>
          </a:p>
        </p:txBody>
      </p:sp>
      <p:sp>
        <p:nvSpPr>
          <p:cNvPr id="813" name="Google Shape;813;p80"/>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lang="en-US" sz="2000">
                <a:latin typeface="Calibri"/>
                <a:ea typeface="Calibri"/>
                <a:cs typeface="Calibri"/>
                <a:sym typeface="Calibri"/>
              </a:rPr>
              <a:t>L</a:t>
            </a:r>
            <a:r>
              <a:rPr lang="en-US" sz="100">
                <a:latin typeface="Calibri"/>
                <a:ea typeface="Calibri"/>
                <a:cs typeface="Calibri"/>
                <a:sym typeface="Calibri"/>
              </a:rPr>
              <a:t> </a:t>
            </a:r>
            <a:r>
              <a:rPr lang="en-US" sz="2000">
                <a:latin typeface="Calibri"/>
                <a:ea typeface="Calibri"/>
                <a:cs typeface="Calibri"/>
                <a:sym typeface="Calibri"/>
              </a:rPr>
              <a:t>O 7: Describe the Impact of International Accounting Standards on U.S. Financial Reporting</a:t>
            </a:r>
            <a:endParaRPr/>
          </a:p>
          <a:p>
            <a:pPr indent="0" lvl="1" marL="0" rtl="0" algn="l">
              <a:lnSpc>
                <a:spcPct val="100000"/>
              </a:lnSpc>
              <a:spcBef>
                <a:spcPts val="1000"/>
              </a:spcBef>
              <a:spcAft>
                <a:spcPts val="0"/>
              </a:spcAft>
              <a:buClr>
                <a:srgbClr val="800000"/>
              </a:buClr>
              <a:buSzPts val="1600"/>
              <a:buNone/>
            </a:pPr>
            <a:r>
              <a:rPr b="1" lang="en-US" sz="2000">
                <a:latin typeface="Calibri"/>
                <a:ea typeface="Calibri"/>
                <a:cs typeface="Calibri"/>
                <a:sym typeface="Calibri"/>
              </a:rPr>
              <a:t>Key Points</a:t>
            </a:r>
            <a:endParaRPr/>
          </a:p>
          <a:p>
            <a:pPr indent="0" lvl="1" marL="0" rtl="0" algn="l">
              <a:lnSpc>
                <a:spcPct val="100000"/>
              </a:lnSpc>
              <a:spcBef>
                <a:spcPts val="1000"/>
              </a:spcBef>
              <a:spcAft>
                <a:spcPts val="0"/>
              </a:spcAft>
              <a:buClr>
                <a:srgbClr val="800000"/>
              </a:buClr>
              <a:buSzPts val="1600"/>
              <a:buNone/>
            </a:pPr>
            <a:r>
              <a:rPr b="1" lang="en-US" sz="2000">
                <a:latin typeface="Calibri"/>
                <a:ea typeface="Calibri"/>
                <a:cs typeface="Calibri"/>
                <a:sym typeface="Calibri"/>
              </a:rPr>
              <a:t>Similarities</a:t>
            </a:r>
            <a:endParaRPr/>
          </a:p>
          <a:p>
            <a:pPr indent="-291600" lvl="1" marL="291600" rtl="0" algn="l">
              <a:lnSpc>
                <a:spcPct val="100000"/>
              </a:lnSpc>
              <a:spcBef>
                <a:spcPts val="1000"/>
              </a:spcBef>
              <a:spcAft>
                <a:spcPts val="0"/>
              </a:spcAft>
              <a:buClr>
                <a:srgbClr val="911B21"/>
              </a:buClr>
              <a:buSzPts val="2000"/>
              <a:buFont typeface="Arial"/>
              <a:buChar char="•"/>
            </a:pPr>
            <a:r>
              <a:rPr lang="en-US" sz="2000">
                <a:latin typeface="Calibri"/>
                <a:ea typeface="Calibri"/>
                <a:cs typeface="Calibri"/>
                <a:sym typeface="Calibri"/>
              </a:rPr>
              <a:t>The basic techniques for recording business transactions are the same for U.S. and international companies.</a:t>
            </a:r>
            <a:endParaRPr/>
          </a:p>
          <a:p>
            <a:pPr indent="-291600" lvl="1" marL="291600" rtl="0" algn="l">
              <a:lnSpc>
                <a:spcPct val="100000"/>
              </a:lnSpc>
              <a:spcBef>
                <a:spcPts val="1000"/>
              </a:spcBef>
              <a:spcAft>
                <a:spcPts val="0"/>
              </a:spcAft>
              <a:buClr>
                <a:srgbClr val="911B21"/>
              </a:buClr>
              <a:buSzPts val="2000"/>
              <a:buFont typeface="Arial"/>
              <a:buChar char="•"/>
            </a:pPr>
            <a:r>
              <a:rPr lang="en-US" sz="2000">
                <a:latin typeface="Calibri"/>
                <a:ea typeface="Calibri"/>
                <a:cs typeface="Calibri"/>
                <a:sym typeface="Calibri"/>
              </a:rPr>
              <a:t>Both international and U.S. accounting standards emphasize transparency in financial reporting. Both sets of standards are primarily driven by meeting the needs of investors and creditors.</a:t>
            </a:r>
            <a:endParaRPr/>
          </a:p>
          <a:p>
            <a:pPr indent="-291600" lvl="1" marL="291600" rtl="0" algn="l">
              <a:lnSpc>
                <a:spcPct val="100000"/>
              </a:lnSpc>
              <a:spcBef>
                <a:spcPts val="1000"/>
              </a:spcBef>
              <a:spcAft>
                <a:spcPts val="0"/>
              </a:spcAft>
              <a:buClr>
                <a:srgbClr val="911B21"/>
              </a:buClr>
              <a:buSzPts val="2000"/>
              <a:buFont typeface="Arial"/>
              <a:buChar char="•"/>
            </a:pPr>
            <a:r>
              <a:rPr lang="en-US" sz="2000">
                <a:latin typeface="Calibri"/>
                <a:ea typeface="Calibri"/>
                <a:cs typeface="Calibri"/>
                <a:sym typeface="Calibri"/>
              </a:rPr>
              <a:t>The three most common forms of business organizations, proprietorships, partnerships, and corporations, are also found in countries that use international accounting standards.</a:t>
            </a:r>
            <a:endParaRPr sz="2000">
              <a:latin typeface="Calibri"/>
              <a:ea typeface="Calibri"/>
              <a:cs typeface="Calibri"/>
              <a:sym typeface="Calibri"/>
            </a:endParaRPr>
          </a:p>
        </p:txBody>
      </p:sp>
      <p:sp>
        <p:nvSpPr>
          <p:cNvPr id="814" name="Google Shape;814;p80"/>
          <p:cNvSpPr txBox="1"/>
          <p:nvPr>
            <p:ph idx="2" type="body"/>
          </p:nvPr>
        </p:nvSpPr>
        <p:spPr>
          <a:xfrm>
            <a:off x="377292" y="6426203"/>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7</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1"/>
          <p:cNvSpPr txBox="1"/>
          <p:nvPr>
            <p:ph type="title"/>
          </p:nvPr>
        </p:nvSpPr>
        <p:spPr>
          <a:xfrm>
            <a:off x="2683525" y="756269"/>
            <a:ext cx="3056876"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IFRS Differences</a:t>
            </a:r>
            <a:endParaRPr/>
          </a:p>
        </p:txBody>
      </p:sp>
      <p:sp>
        <p:nvSpPr>
          <p:cNvPr id="820" name="Google Shape;820;p81"/>
          <p:cNvSpPr txBox="1"/>
          <p:nvPr>
            <p:ph idx="1" type="body"/>
          </p:nvPr>
        </p:nvSpPr>
        <p:spPr>
          <a:xfrm>
            <a:off x="238540" y="1752600"/>
            <a:ext cx="8839200" cy="4495800"/>
          </a:xfrm>
          <a:prstGeom prst="rect">
            <a:avLst/>
          </a:prstGeom>
          <a:noFill/>
          <a:ln>
            <a:noFill/>
          </a:ln>
        </p:spPr>
        <p:txBody>
          <a:bodyPr anchorCtr="0" anchor="t" bIns="45700" lIns="91425" spcFirstLastPara="1" rIns="91425" wrap="square" tIns="45700">
            <a:noAutofit/>
          </a:bodyPr>
          <a:lstStyle/>
          <a:p>
            <a:pPr indent="0" lvl="1" marL="0" rtl="0" algn="l">
              <a:lnSpc>
                <a:spcPct val="100000"/>
              </a:lnSpc>
              <a:spcBef>
                <a:spcPts val="0"/>
              </a:spcBef>
              <a:spcAft>
                <a:spcPts val="0"/>
              </a:spcAft>
              <a:buClr>
                <a:srgbClr val="800000"/>
              </a:buClr>
              <a:buSzPts val="1760"/>
              <a:buNone/>
            </a:pPr>
            <a:r>
              <a:rPr b="1" lang="en-US" sz="2200">
                <a:latin typeface="Calibri"/>
                <a:ea typeface="Calibri"/>
                <a:cs typeface="Calibri"/>
                <a:sym typeface="Calibri"/>
              </a:rPr>
              <a:t>Key Points</a:t>
            </a:r>
            <a:endParaRPr/>
          </a:p>
          <a:p>
            <a:pPr indent="0" lvl="1" marL="0" rtl="0" algn="l">
              <a:lnSpc>
                <a:spcPct val="100000"/>
              </a:lnSpc>
              <a:spcBef>
                <a:spcPts val="1000"/>
              </a:spcBef>
              <a:spcAft>
                <a:spcPts val="0"/>
              </a:spcAft>
              <a:buClr>
                <a:srgbClr val="800000"/>
              </a:buClr>
              <a:buSzPts val="1760"/>
              <a:buNone/>
            </a:pPr>
            <a:r>
              <a:rPr b="1" lang="en-US" sz="2200">
                <a:latin typeface="Calibri"/>
                <a:ea typeface="Calibri"/>
                <a:cs typeface="Calibri"/>
                <a:sym typeface="Calibri"/>
              </a:rPr>
              <a:t>Differences</a:t>
            </a:r>
            <a:endParaRPr/>
          </a:p>
          <a:p>
            <a:pPr indent="-291600" lvl="1" marL="291600" rtl="0" algn="l">
              <a:lnSpc>
                <a:spcPct val="100000"/>
              </a:lnSpc>
              <a:spcBef>
                <a:spcPts val="1000"/>
              </a:spcBef>
              <a:spcAft>
                <a:spcPts val="0"/>
              </a:spcAft>
              <a:buClr>
                <a:srgbClr val="911B21"/>
              </a:buClr>
              <a:buSzPts val="2200"/>
              <a:buFont typeface="Arial"/>
              <a:buChar char="•"/>
            </a:pPr>
            <a:r>
              <a:rPr lang="en-US" sz="2200">
                <a:latin typeface="Calibri"/>
                <a:ea typeface="Calibri"/>
                <a:cs typeface="Calibri"/>
                <a:sym typeface="Calibri"/>
              </a:rPr>
              <a:t>International standards are referred to as International Financial Reporting Standards </a:t>
            </a:r>
            <a:r>
              <a:rPr lang="en-US" sz="2400">
                <a:latin typeface="Calibri"/>
                <a:ea typeface="Calibri"/>
                <a:cs typeface="Calibri"/>
                <a:sym typeface="Calibri"/>
              </a:rPr>
              <a:t>(</a:t>
            </a:r>
            <a:r>
              <a:rPr b="1" lang="en-US" sz="2400">
                <a:latin typeface="Calibri"/>
                <a:ea typeface="Calibri"/>
                <a:cs typeface="Calibri"/>
                <a:sym typeface="Calibri"/>
              </a:rPr>
              <a:t>I</a:t>
            </a:r>
            <a:r>
              <a:rPr b="1" lang="en-US" sz="100">
                <a:latin typeface="Calibri"/>
                <a:ea typeface="Calibri"/>
                <a:cs typeface="Calibri"/>
                <a:sym typeface="Calibri"/>
              </a:rPr>
              <a:t> </a:t>
            </a:r>
            <a:r>
              <a:rPr b="1" lang="en-US" sz="2400">
                <a:latin typeface="Calibri"/>
                <a:ea typeface="Calibri"/>
                <a:cs typeface="Calibri"/>
                <a:sym typeface="Calibri"/>
              </a:rPr>
              <a:t>F</a:t>
            </a:r>
            <a:r>
              <a:rPr b="1" lang="en-US" sz="100">
                <a:latin typeface="Calibri"/>
                <a:ea typeface="Calibri"/>
                <a:cs typeface="Calibri"/>
                <a:sym typeface="Calibri"/>
              </a:rPr>
              <a:t> </a:t>
            </a:r>
            <a:r>
              <a:rPr b="1" lang="en-US" sz="2400">
                <a:latin typeface="Calibri"/>
                <a:ea typeface="Calibri"/>
                <a:cs typeface="Calibri"/>
                <a:sym typeface="Calibri"/>
              </a:rPr>
              <a:t>R</a:t>
            </a:r>
            <a:r>
              <a:rPr b="1" lang="en-US" sz="100">
                <a:latin typeface="Calibri"/>
                <a:ea typeface="Calibri"/>
                <a:cs typeface="Calibri"/>
                <a:sym typeface="Calibri"/>
              </a:rPr>
              <a:t> </a:t>
            </a:r>
            <a:r>
              <a:rPr b="1" lang="en-US" sz="2400">
                <a:latin typeface="Calibri"/>
                <a:ea typeface="Calibri"/>
                <a:cs typeface="Calibri"/>
                <a:sym typeface="Calibri"/>
              </a:rPr>
              <a:t>S</a:t>
            </a:r>
            <a:r>
              <a:rPr lang="en-US" sz="2400">
                <a:latin typeface="Calibri"/>
                <a:ea typeface="Calibri"/>
                <a:cs typeface="Calibri"/>
                <a:sym typeface="Calibri"/>
              </a:rPr>
              <a:t>), developed by the International Accounting Standards Board. Accounting standards in the United States are referred to as generally accepted accounting principles (</a:t>
            </a:r>
            <a:r>
              <a:rPr b="1" lang="en-US" sz="2400">
                <a:latin typeface="Calibri"/>
                <a:ea typeface="Calibri"/>
                <a:cs typeface="Calibri"/>
                <a:sym typeface="Calibri"/>
              </a:rPr>
              <a:t>G</a:t>
            </a:r>
            <a:r>
              <a:rPr b="1" lang="en-US" sz="100">
                <a:latin typeface="Calibri"/>
                <a:ea typeface="Calibri"/>
                <a:cs typeface="Calibri"/>
                <a:sym typeface="Calibri"/>
              </a:rPr>
              <a:t> </a:t>
            </a:r>
            <a:r>
              <a:rPr b="1" lang="en-US" sz="2400">
                <a:latin typeface="Calibri"/>
                <a:ea typeface="Calibri"/>
                <a:cs typeface="Calibri"/>
                <a:sym typeface="Calibri"/>
              </a:rPr>
              <a:t>A</a:t>
            </a:r>
            <a:r>
              <a:rPr b="1" lang="en-US" sz="100">
                <a:latin typeface="Calibri"/>
                <a:ea typeface="Calibri"/>
                <a:cs typeface="Calibri"/>
                <a:sym typeface="Calibri"/>
              </a:rPr>
              <a:t> </a:t>
            </a:r>
            <a:r>
              <a:rPr b="1" lang="en-US" sz="2400">
                <a:latin typeface="Calibri"/>
                <a:ea typeface="Calibri"/>
                <a:cs typeface="Calibri"/>
                <a:sym typeface="Calibri"/>
              </a:rPr>
              <a:t>A</a:t>
            </a:r>
            <a:r>
              <a:rPr b="1" lang="en-US" sz="100">
                <a:latin typeface="Calibri"/>
                <a:ea typeface="Calibri"/>
                <a:cs typeface="Calibri"/>
                <a:sym typeface="Calibri"/>
              </a:rPr>
              <a:t> </a:t>
            </a:r>
            <a:r>
              <a:rPr b="1" lang="en-US" sz="2400">
                <a:latin typeface="Calibri"/>
                <a:ea typeface="Calibri"/>
                <a:cs typeface="Calibri"/>
                <a:sym typeface="Calibri"/>
              </a:rPr>
              <a:t>P</a:t>
            </a:r>
            <a:r>
              <a:rPr lang="en-US" sz="2400">
                <a:latin typeface="Calibri"/>
                <a:ea typeface="Calibri"/>
                <a:cs typeface="Calibri"/>
                <a:sym typeface="Calibri"/>
              </a:rPr>
              <a:t>) and are developed by the Financial Accounting Standards Board.</a:t>
            </a:r>
            <a:endParaRPr/>
          </a:p>
          <a:p>
            <a:pPr indent="-291600" lvl="1" marL="291600" rtl="0" algn="l">
              <a:lnSpc>
                <a:spcPct val="100000"/>
              </a:lnSpc>
              <a:spcBef>
                <a:spcPts val="1000"/>
              </a:spcBef>
              <a:spcAft>
                <a:spcPts val="0"/>
              </a:spcAft>
              <a:buClr>
                <a:srgbClr val="911B21"/>
              </a:buClr>
              <a:buSzPts val="2400"/>
              <a:buFont typeface="Arial"/>
              <a:buChar char="•"/>
            </a:pPr>
            <a:r>
              <a:rPr lang="en-US" sz="2400">
                <a:latin typeface="Calibri"/>
                <a:ea typeface="Calibri"/>
                <a:cs typeface="Calibri"/>
                <a:sym typeface="Calibri"/>
              </a:rPr>
              <a:t>I</a:t>
            </a:r>
            <a:r>
              <a:rPr lang="en-US" sz="100">
                <a:latin typeface="Calibri"/>
                <a:ea typeface="Calibri"/>
                <a:cs typeface="Calibri"/>
                <a:sym typeface="Calibri"/>
              </a:rPr>
              <a:t> </a:t>
            </a:r>
            <a:r>
              <a:rPr lang="en-US" sz="2400">
                <a:latin typeface="Calibri"/>
                <a:ea typeface="Calibri"/>
                <a:cs typeface="Calibri"/>
                <a:sym typeface="Calibri"/>
              </a:rPr>
              <a:t>F</a:t>
            </a:r>
            <a:r>
              <a:rPr lang="en-US" sz="100">
                <a:latin typeface="Calibri"/>
                <a:ea typeface="Calibri"/>
                <a:cs typeface="Calibri"/>
                <a:sym typeface="Calibri"/>
              </a:rPr>
              <a:t> </a:t>
            </a:r>
            <a:r>
              <a:rPr lang="en-US" sz="2400">
                <a:latin typeface="Calibri"/>
                <a:ea typeface="Calibri"/>
                <a:cs typeface="Calibri"/>
                <a:sym typeface="Calibri"/>
              </a:rPr>
              <a:t>R</a:t>
            </a:r>
            <a:r>
              <a:rPr lang="en-US" sz="100">
                <a:latin typeface="Calibri"/>
                <a:ea typeface="Calibri"/>
                <a:cs typeface="Calibri"/>
                <a:sym typeface="Calibri"/>
              </a:rPr>
              <a:t> </a:t>
            </a:r>
            <a:r>
              <a:rPr lang="en-US" sz="2400">
                <a:latin typeface="Calibri"/>
                <a:ea typeface="Calibri"/>
                <a:cs typeface="Calibri"/>
                <a:sym typeface="Calibri"/>
              </a:rPr>
              <a:t>S tends to be simpler in its accounting and disclosure requirements; some people say it is more “principles-based.” </a:t>
            </a:r>
            <a:r>
              <a:rPr b="1" lang="en-US" sz="2400">
                <a:latin typeface="Calibri"/>
                <a:ea typeface="Calibri"/>
                <a:cs typeface="Calibri"/>
                <a:sym typeface="Calibri"/>
              </a:rPr>
              <a:t>G</a:t>
            </a:r>
            <a:r>
              <a:rPr b="1" lang="en-US" sz="100">
                <a:latin typeface="Calibri"/>
                <a:ea typeface="Calibri"/>
                <a:cs typeface="Calibri"/>
                <a:sym typeface="Calibri"/>
              </a:rPr>
              <a:t> </a:t>
            </a:r>
            <a:r>
              <a:rPr b="1" lang="en-US" sz="2400">
                <a:latin typeface="Calibri"/>
                <a:ea typeface="Calibri"/>
                <a:cs typeface="Calibri"/>
                <a:sym typeface="Calibri"/>
              </a:rPr>
              <a:t>A</a:t>
            </a:r>
            <a:r>
              <a:rPr b="1" lang="en-US" sz="100">
                <a:latin typeface="Calibri"/>
                <a:ea typeface="Calibri"/>
                <a:cs typeface="Calibri"/>
                <a:sym typeface="Calibri"/>
              </a:rPr>
              <a:t> </a:t>
            </a:r>
            <a:r>
              <a:rPr b="1" lang="en-US" sz="2400">
                <a:latin typeface="Calibri"/>
                <a:ea typeface="Calibri"/>
                <a:cs typeface="Calibri"/>
                <a:sym typeface="Calibri"/>
              </a:rPr>
              <a:t>A</a:t>
            </a:r>
            <a:r>
              <a:rPr b="1" lang="en-US" sz="100">
                <a:latin typeface="Calibri"/>
                <a:ea typeface="Calibri"/>
                <a:cs typeface="Calibri"/>
                <a:sym typeface="Calibri"/>
              </a:rPr>
              <a:t> </a:t>
            </a:r>
            <a:r>
              <a:rPr b="1" lang="en-US" sz="2400">
                <a:latin typeface="Calibri"/>
                <a:ea typeface="Calibri"/>
                <a:cs typeface="Calibri"/>
                <a:sym typeface="Calibri"/>
              </a:rPr>
              <a:t>P</a:t>
            </a:r>
            <a:r>
              <a:rPr lang="en-US" sz="2400">
                <a:latin typeface="Calibri"/>
                <a:ea typeface="Calibri"/>
                <a:cs typeface="Calibri"/>
                <a:sym typeface="Calibri"/>
              </a:rPr>
              <a:t> is more detailed; some people say it is more “rules-based.”</a:t>
            </a:r>
            <a:endParaRPr/>
          </a:p>
        </p:txBody>
      </p:sp>
      <p:sp>
        <p:nvSpPr>
          <p:cNvPr id="821" name="Google Shape;821;p81"/>
          <p:cNvSpPr txBox="1"/>
          <p:nvPr>
            <p:ph idx="2" type="body"/>
          </p:nvPr>
        </p:nvSpPr>
        <p:spPr>
          <a:xfrm>
            <a:off x="309560" y="6477002"/>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7</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2"/>
          <p:cNvSpPr txBox="1"/>
          <p:nvPr>
            <p:ph type="title"/>
          </p:nvPr>
        </p:nvSpPr>
        <p:spPr>
          <a:xfrm>
            <a:off x="2683524" y="756269"/>
            <a:ext cx="3517251"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F</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R</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S</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More Differences</a:t>
            </a:r>
            <a:endParaRPr/>
          </a:p>
        </p:txBody>
      </p:sp>
      <p:sp>
        <p:nvSpPr>
          <p:cNvPr id="827" name="Google Shape;827;p82"/>
          <p:cNvSpPr txBox="1"/>
          <p:nvPr>
            <p:ph idx="1" type="body"/>
          </p:nvPr>
        </p:nvSpPr>
        <p:spPr>
          <a:xfrm>
            <a:off x="304800" y="1752600"/>
            <a:ext cx="8839200" cy="4495800"/>
          </a:xfrm>
          <a:prstGeom prst="rect">
            <a:avLst/>
          </a:prstGeom>
          <a:noFill/>
          <a:ln>
            <a:noFill/>
          </a:ln>
        </p:spPr>
        <p:txBody>
          <a:bodyPr anchorCtr="0" anchor="t" bIns="45700" lIns="91425" spcFirstLastPara="1" rIns="91425" wrap="square" tIns="45700">
            <a:noAutofit/>
          </a:bodyPr>
          <a:lstStyle/>
          <a:p>
            <a:pPr indent="0" lvl="1" marL="0" rtl="0" algn="l">
              <a:lnSpc>
                <a:spcPct val="100000"/>
              </a:lnSpc>
              <a:spcBef>
                <a:spcPts val="0"/>
              </a:spcBef>
              <a:spcAft>
                <a:spcPts val="0"/>
              </a:spcAft>
              <a:buClr>
                <a:srgbClr val="800000"/>
              </a:buClr>
              <a:buSzPts val="1920"/>
              <a:buNone/>
            </a:pPr>
            <a:r>
              <a:rPr b="1" lang="en-US" sz="2400">
                <a:latin typeface="Calibri"/>
                <a:ea typeface="Calibri"/>
                <a:cs typeface="Calibri"/>
                <a:sym typeface="Calibri"/>
              </a:rPr>
              <a:t>Key Points</a:t>
            </a:r>
            <a:endParaRPr/>
          </a:p>
          <a:p>
            <a:pPr indent="0" lvl="1" marL="0" rtl="0" algn="l">
              <a:lnSpc>
                <a:spcPct val="100000"/>
              </a:lnSpc>
              <a:spcBef>
                <a:spcPts val="1000"/>
              </a:spcBef>
              <a:spcAft>
                <a:spcPts val="0"/>
              </a:spcAft>
              <a:buClr>
                <a:srgbClr val="800000"/>
              </a:buClr>
              <a:buSzPts val="1920"/>
              <a:buNone/>
            </a:pPr>
            <a:r>
              <a:rPr b="1" lang="en-US" sz="2400">
                <a:latin typeface="Calibri"/>
                <a:ea typeface="Calibri"/>
                <a:cs typeface="Calibri"/>
                <a:sym typeface="Calibri"/>
              </a:rPr>
              <a:t>More Differences</a:t>
            </a:r>
            <a:endParaRPr/>
          </a:p>
          <a:p>
            <a:pPr indent="-291600" lvl="1" marL="291600" rtl="0" algn="l">
              <a:lnSpc>
                <a:spcPct val="100000"/>
              </a:lnSpc>
              <a:spcBef>
                <a:spcPts val="1000"/>
              </a:spcBef>
              <a:spcAft>
                <a:spcPts val="0"/>
              </a:spcAft>
              <a:buClr>
                <a:srgbClr val="911B21"/>
              </a:buClr>
              <a:buSzPts val="2400"/>
              <a:buFont typeface="Arial"/>
              <a:buChar char="•"/>
            </a:pPr>
            <a:r>
              <a:rPr lang="en-US" sz="2400">
                <a:latin typeface="Calibri"/>
                <a:ea typeface="Calibri"/>
                <a:cs typeface="Calibri"/>
                <a:sym typeface="Calibri"/>
              </a:rPr>
              <a:t>The internal control standards applicable to Sarbanes-Oxley (S</a:t>
            </a:r>
            <a:r>
              <a:rPr lang="en-US" sz="100">
                <a:latin typeface="Calibri"/>
                <a:ea typeface="Calibri"/>
                <a:cs typeface="Calibri"/>
                <a:sym typeface="Calibri"/>
              </a:rPr>
              <a:t> </a:t>
            </a:r>
            <a:r>
              <a:rPr lang="en-US" sz="2400">
                <a:latin typeface="Calibri"/>
                <a:ea typeface="Calibri"/>
                <a:cs typeface="Calibri"/>
                <a:sym typeface="Calibri"/>
              </a:rPr>
              <a:t>O</a:t>
            </a:r>
            <a:r>
              <a:rPr lang="en-US" sz="100">
                <a:latin typeface="Calibri"/>
                <a:ea typeface="Calibri"/>
                <a:cs typeface="Calibri"/>
                <a:sym typeface="Calibri"/>
              </a:rPr>
              <a:t> </a:t>
            </a:r>
            <a:r>
              <a:rPr lang="en-US" sz="2400">
                <a:latin typeface="Calibri"/>
                <a:ea typeface="Calibri"/>
                <a:cs typeface="Calibri"/>
                <a:sym typeface="Calibri"/>
              </a:rPr>
              <a:t>X) apply only to large public companies listed on U.S. exchanges. There is continuing debate as to whether non-U.S. companies should have to comply with this extra layer of regulation.</a:t>
            </a:r>
            <a:endParaRPr/>
          </a:p>
        </p:txBody>
      </p:sp>
      <p:sp>
        <p:nvSpPr>
          <p:cNvPr id="828" name="Google Shape;828;p82"/>
          <p:cNvSpPr txBox="1"/>
          <p:nvPr>
            <p:ph idx="2" type="body"/>
          </p:nvPr>
        </p:nvSpPr>
        <p:spPr>
          <a:xfrm>
            <a:off x="309560" y="6477002"/>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7</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3"/>
          <p:cNvSpPr txBox="1"/>
          <p:nvPr>
            <p:ph type="title"/>
          </p:nvPr>
        </p:nvSpPr>
        <p:spPr>
          <a:xfrm>
            <a:off x="2683524" y="756269"/>
            <a:ext cx="3517251"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F</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R</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S</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Benefits Question</a:t>
            </a:r>
            <a:endParaRPr/>
          </a:p>
        </p:txBody>
      </p:sp>
      <p:sp>
        <p:nvSpPr>
          <p:cNvPr id="834" name="Google Shape;834;p83"/>
          <p:cNvSpPr txBox="1"/>
          <p:nvPr>
            <p:ph idx="1" type="body"/>
          </p:nvPr>
        </p:nvSpPr>
        <p:spPr>
          <a:xfrm>
            <a:off x="304800" y="1752600"/>
            <a:ext cx="8666922"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00000"/>
              </a:buClr>
              <a:buSzPts val="2080"/>
              <a:buNone/>
            </a:pPr>
            <a:r>
              <a:rPr b="1" lang="en-US" sz="2600">
                <a:latin typeface="Calibri"/>
                <a:ea typeface="Calibri"/>
                <a:cs typeface="Calibri"/>
                <a:sym typeface="Calibri"/>
              </a:rPr>
              <a:t>I</a:t>
            </a:r>
            <a:r>
              <a:rPr b="1" lang="en-US" sz="100">
                <a:latin typeface="Calibri"/>
                <a:ea typeface="Calibri"/>
                <a:cs typeface="Calibri"/>
                <a:sym typeface="Calibri"/>
              </a:rPr>
              <a:t> </a:t>
            </a:r>
            <a:r>
              <a:rPr b="1" lang="en-US" sz="2600">
                <a:latin typeface="Calibri"/>
                <a:ea typeface="Calibri"/>
                <a:cs typeface="Calibri"/>
                <a:sym typeface="Calibri"/>
              </a:rPr>
              <a:t>F</a:t>
            </a:r>
            <a:r>
              <a:rPr b="1" lang="en-US" sz="100">
                <a:latin typeface="Calibri"/>
                <a:ea typeface="Calibri"/>
                <a:cs typeface="Calibri"/>
                <a:sym typeface="Calibri"/>
              </a:rPr>
              <a:t> </a:t>
            </a:r>
            <a:r>
              <a:rPr b="1" lang="en-US" sz="2600">
                <a:latin typeface="Calibri"/>
                <a:ea typeface="Calibri"/>
                <a:cs typeface="Calibri"/>
                <a:sym typeface="Calibri"/>
              </a:rPr>
              <a:t>R</a:t>
            </a:r>
            <a:r>
              <a:rPr b="1" lang="en-US" sz="100">
                <a:latin typeface="Calibri"/>
                <a:ea typeface="Calibri"/>
                <a:cs typeface="Calibri"/>
                <a:sym typeface="Calibri"/>
              </a:rPr>
              <a:t> </a:t>
            </a:r>
            <a:r>
              <a:rPr b="1" lang="en-US" sz="2600">
                <a:latin typeface="Calibri"/>
                <a:ea typeface="Calibri"/>
                <a:cs typeface="Calibri"/>
                <a:sym typeface="Calibri"/>
              </a:rPr>
              <a:t>S Self-Test Questions</a:t>
            </a:r>
            <a:endParaRPr/>
          </a:p>
          <a:p>
            <a:pPr indent="0" lvl="0" marL="0" rtl="0" algn="l">
              <a:lnSpc>
                <a:spcPct val="100000"/>
              </a:lnSpc>
              <a:spcBef>
                <a:spcPts val="555"/>
              </a:spcBef>
              <a:spcAft>
                <a:spcPts val="0"/>
              </a:spcAft>
              <a:buClr>
                <a:srgbClr val="800000"/>
              </a:buClr>
              <a:buSzPts val="2080"/>
              <a:buNone/>
            </a:pPr>
            <a:r>
              <a:rPr lang="en-US" sz="2600">
                <a:latin typeface="Calibri"/>
                <a:ea typeface="Calibri"/>
                <a:cs typeface="Calibri"/>
                <a:sym typeface="Calibri"/>
              </a:rPr>
              <a:t>Which of the following is </a:t>
            </a:r>
            <a:r>
              <a:rPr b="1" lang="en-US" sz="2600">
                <a:latin typeface="Calibri"/>
                <a:ea typeface="Calibri"/>
                <a:cs typeface="Calibri"/>
                <a:sym typeface="Calibri"/>
              </a:rPr>
              <a:t>not</a:t>
            </a:r>
            <a:r>
              <a:rPr lang="en-US" sz="2600">
                <a:latin typeface="Calibri"/>
                <a:ea typeface="Calibri"/>
                <a:cs typeface="Calibri"/>
                <a:sym typeface="Calibri"/>
              </a:rPr>
              <a:t> a reason why a single set of high-quality international accounting standards would be beneficial?</a:t>
            </a:r>
            <a:endParaRPr/>
          </a:p>
          <a:p>
            <a:pPr indent="-457200" lvl="0" marL="814388" rtl="0" algn="l">
              <a:lnSpc>
                <a:spcPct val="100000"/>
              </a:lnSpc>
              <a:spcBef>
                <a:spcPts val="555"/>
              </a:spcBef>
              <a:spcAft>
                <a:spcPts val="0"/>
              </a:spcAft>
              <a:buClr>
                <a:srgbClr val="911B21"/>
              </a:buClr>
              <a:buSzPts val="2600"/>
              <a:buFont typeface="Arial"/>
              <a:buAutoNum type="alphaLcParenR"/>
            </a:pPr>
            <a:r>
              <a:rPr lang="en-US" sz="2600">
                <a:latin typeface="Calibri"/>
                <a:ea typeface="Calibri"/>
                <a:cs typeface="Calibri"/>
                <a:sym typeface="Calibri"/>
              </a:rPr>
              <a:t>Mergers and acquisition activity.</a:t>
            </a:r>
            <a:endParaRPr/>
          </a:p>
          <a:p>
            <a:pPr indent="-457200" lvl="0" marL="814388" rtl="0" algn="l">
              <a:lnSpc>
                <a:spcPct val="100000"/>
              </a:lnSpc>
              <a:spcBef>
                <a:spcPts val="555"/>
              </a:spcBef>
              <a:spcAft>
                <a:spcPts val="0"/>
              </a:spcAft>
              <a:buClr>
                <a:srgbClr val="911B21"/>
              </a:buClr>
              <a:buSzPts val="2600"/>
              <a:buFont typeface="Arial"/>
              <a:buAutoNum type="alphaLcParenR"/>
            </a:pPr>
            <a:r>
              <a:rPr lang="en-US" sz="2600">
                <a:latin typeface="Calibri"/>
                <a:ea typeface="Calibri"/>
                <a:cs typeface="Calibri"/>
                <a:sym typeface="Calibri"/>
              </a:rPr>
              <a:t>Financial markets.</a:t>
            </a:r>
            <a:endParaRPr/>
          </a:p>
          <a:p>
            <a:pPr indent="-457200" lvl="0" marL="814388" rtl="0" algn="l">
              <a:lnSpc>
                <a:spcPct val="100000"/>
              </a:lnSpc>
              <a:spcBef>
                <a:spcPts val="555"/>
              </a:spcBef>
              <a:spcAft>
                <a:spcPts val="0"/>
              </a:spcAft>
              <a:buClr>
                <a:srgbClr val="911B21"/>
              </a:buClr>
              <a:buSzPts val="2600"/>
              <a:buFont typeface="Arial"/>
              <a:buAutoNum type="alphaLcParenR"/>
            </a:pPr>
            <a:r>
              <a:rPr lang="en-US" sz="2600">
                <a:latin typeface="Calibri"/>
                <a:ea typeface="Calibri"/>
                <a:cs typeface="Calibri"/>
                <a:sym typeface="Calibri"/>
              </a:rPr>
              <a:t>Multinational corporations.</a:t>
            </a:r>
            <a:endParaRPr/>
          </a:p>
          <a:p>
            <a:pPr indent="-457200" lvl="0" marL="814388" rtl="0" algn="l">
              <a:lnSpc>
                <a:spcPct val="100000"/>
              </a:lnSpc>
              <a:spcBef>
                <a:spcPts val="555"/>
              </a:spcBef>
              <a:spcAft>
                <a:spcPts val="0"/>
              </a:spcAft>
              <a:buClr>
                <a:srgbClr val="911B21"/>
              </a:buClr>
              <a:buSzPts val="2600"/>
              <a:buFont typeface="Arial"/>
              <a:buAutoNum type="alphaLcParenR"/>
            </a:pPr>
            <a:r>
              <a:rPr lang="en-US" sz="2600">
                <a:latin typeface="Calibri"/>
                <a:ea typeface="Calibri"/>
                <a:cs typeface="Calibri"/>
                <a:sym typeface="Calibri"/>
              </a:rPr>
              <a:t>G</a:t>
            </a:r>
            <a:r>
              <a:rPr lang="en-US" sz="100">
                <a:latin typeface="Calibri"/>
                <a:ea typeface="Calibri"/>
                <a:cs typeface="Calibri"/>
                <a:sym typeface="Calibri"/>
              </a:rPr>
              <a:t> </a:t>
            </a:r>
            <a:r>
              <a:rPr lang="en-US" sz="2600">
                <a:latin typeface="Calibri"/>
                <a:ea typeface="Calibri"/>
                <a:cs typeface="Calibri"/>
                <a:sym typeface="Calibri"/>
              </a:rPr>
              <a:t>A</a:t>
            </a:r>
            <a:r>
              <a:rPr lang="en-US" sz="100">
                <a:latin typeface="Calibri"/>
                <a:ea typeface="Calibri"/>
                <a:cs typeface="Calibri"/>
                <a:sym typeface="Calibri"/>
              </a:rPr>
              <a:t> </a:t>
            </a:r>
            <a:r>
              <a:rPr lang="en-US" sz="2600">
                <a:latin typeface="Calibri"/>
                <a:ea typeface="Calibri"/>
                <a:cs typeface="Calibri"/>
                <a:sym typeface="Calibri"/>
              </a:rPr>
              <a:t>A</a:t>
            </a:r>
            <a:r>
              <a:rPr lang="en-US" sz="100">
                <a:latin typeface="Calibri"/>
                <a:ea typeface="Calibri"/>
                <a:cs typeface="Calibri"/>
                <a:sym typeface="Calibri"/>
              </a:rPr>
              <a:t> </a:t>
            </a:r>
            <a:r>
              <a:rPr lang="en-US" sz="2600">
                <a:latin typeface="Calibri"/>
                <a:ea typeface="Calibri"/>
                <a:cs typeface="Calibri"/>
                <a:sym typeface="Calibri"/>
              </a:rPr>
              <a:t>P is widely considered to be a superior reporting system.</a:t>
            </a:r>
            <a:endParaRPr/>
          </a:p>
        </p:txBody>
      </p:sp>
      <p:sp>
        <p:nvSpPr>
          <p:cNvPr id="835" name="Google Shape;835;p83"/>
          <p:cNvSpPr txBox="1"/>
          <p:nvPr>
            <p:ph idx="2" type="body"/>
          </p:nvPr>
        </p:nvSpPr>
        <p:spPr>
          <a:xfrm>
            <a:off x="309560" y="6477002"/>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7</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4"/>
          <p:cNvSpPr txBox="1"/>
          <p:nvPr>
            <p:ph type="title"/>
          </p:nvPr>
        </p:nvSpPr>
        <p:spPr>
          <a:xfrm>
            <a:off x="2683524" y="762105"/>
            <a:ext cx="3623459" cy="68249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F</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R</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S </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Benefits Answer</a:t>
            </a:r>
            <a:endParaRPr sz="2400">
              <a:solidFill>
                <a:schemeClr val="lt1"/>
              </a:solidFill>
              <a:latin typeface="Calibri"/>
              <a:ea typeface="Calibri"/>
              <a:cs typeface="Calibri"/>
              <a:sym typeface="Calibri"/>
            </a:endParaRPr>
          </a:p>
        </p:txBody>
      </p:sp>
      <p:sp>
        <p:nvSpPr>
          <p:cNvPr id="842" name="Google Shape;842;p84"/>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00000"/>
              </a:buClr>
              <a:buSzPts val="1920"/>
              <a:buNone/>
            </a:pPr>
            <a:r>
              <a:rPr b="1" lang="en-US" sz="2400">
                <a:latin typeface="Calibri"/>
                <a:ea typeface="Calibri"/>
                <a:cs typeface="Calibri"/>
                <a:sym typeface="Calibri"/>
              </a:rPr>
              <a:t>I</a:t>
            </a:r>
            <a:r>
              <a:rPr b="1" lang="en-US" sz="100">
                <a:latin typeface="Calibri"/>
                <a:ea typeface="Calibri"/>
                <a:cs typeface="Calibri"/>
                <a:sym typeface="Calibri"/>
              </a:rPr>
              <a:t> </a:t>
            </a:r>
            <a:r>
              <a:rPr b="1" lang="en-US" sz="2400">
                <a:latin typeface="Calibri"/>
                <a:ea typeface="Calibri"/>
                <a:cs typeface="Calibri"/>
                <a:sym typeface="Calibri"/>
              </a:rPr>
              <a:t>F</a:t>
            </a:r>
            <a:r>
              <a:rPr b="1" lang="en-US" sz="100">
                <a:latin typeface="Calibri"/>
                <a:ea typeface="Calibri"/>
                <a:cs typeface="Calibri"/>
                <a:sym typeface="Calibri"/>
              </a:rPr>
              <a:t> </a:t>
            </a:r>
            <a:r>
              <a:rPr b="1" lang="en-US" sz="2400">
                <a:latin typeface="Calibri"/>
                <a:ea typeface="Calibri"/>
                <a:cs typeface="Calibri"/>
                <a:sym typeface="Calibri"/>
              </a:rPr>
              <a:t>R</a:t>
            </a:r>
            <a:r>
              <a:rPr b="1" lang="en-US" sz="100">
                <a:latin typeface="Calibri"/>
                <a:ea typeface="Calibri"/>
                <a:cs typeface="Calibri"/>
                <a:sym typeface="Calibri"/>
              </a:rPr>
              <a:t> </a:t>
            </a:r>
            <a:r>
              <a:rPr b="1" lang="en-US" sz="2400">
                <a:latin typeface="Calibri"/>
                <a:ea typeface="Calibri"/>
                <a:cs typeface="Calibri"/>
                <a:sym typeface="Calibri"/>
              </a:rPr>
              <a:t>S Self-Test Questions</a:t>
            </a:r>
            <a:endParaRPr/>
          </a:p>
          <a:p>
            <a:pPr indent="0" lvl="0" marL="0" rtl="0" algn="l">
              <a:lnSpc>
                <a:spcPct val="100000"/>
              </a:lnSpc>
              <a:spcBef>
                <a:spcPts val="555"/>
              </a:spcBef>
              <a:spcAft>
                <a:spcPts val="0"/>
              </a:spcAft>
              <a:buClr>
                <a:srgbClr val="800000"/>
              </a:buClr>
              <a:buSzPts val="1920"/>
              <a:buNone/>
            </a:pPr>
            <a:r>
              <a:rPr lang="en-US" sz="2400">
                <a:latin typeface="Calibri"/>
                <a:ea typeface="Calibri"/>
                <a:cs typeface="Calibri"/>
                <a:sym typeface="Calibri"/>
              </a:rPr>
              <a:t>Which of the following is </a:t>
            </a:r>
            <a:r>
              <a:rPr b="1" lang="en-US" sz="2400">
                <a:latin typeface="Calibri"/>
                <a:ea typeface="Calibri"/>
                <a:cs typeface="Calibri"/>
                <a:sym typeface="Calibri"/>
              </a:rPr>
              <a:t>not</a:t>
            </a:r>
            <a:r>
              <a:rPr lang="en-US" sz="2400">
                <a:latin typeface="Calibri"/>
                <a:ea typeface="Calibri"/>
                <a:cs typeface="Calibri"/>
                <a:sym typeface="Calibri"/>
              </a:rPr>
              <a:t> a reason why a single set of high-quality international accounting standards would be beneficial?</a:t>
            </a:r>
            <a:endParaRPr/>
          </a:p>
          <a:p>
            <a:pPr indent="-457200" lvl="0" marL="814388" rtl="0" algn="l">
              <a:lnSpc>
                <a:spcPct val="100000"/>
              </a:lnSpc>
              <a:spcBef>
                <a:spcPts val="555"/>
              </a:spcBef>
              <a:spcAft>
                <a:spcPts val="0"/>
              </a:spcAft>
              <a:buClr>
                <a:srgbClr val="911B21"/>
              </a:buClr>
              <a:buSzPts val="2400"/>
              <a:buFont typeface="Arial"/>
              <a:buAutoNum type="alphaLcParenR"/>
            </a:pPr>
            <a:r>
              <a:rPr lang="en-US" sz="2400">
                <a:latin typeface="Calibri"/>
                <a:ea typeface="Calibri"/>
                <a:cs typeface="Calibri"/>
                <a:sym typeface="Calibri"/>
              </a:rPr>
              <a:t>Mergers and acquisition activity.</a:t>
            </a:r>
            <a:endParaRPr/>
          </a:p>
          <a:p>
            <a:pPr indent="-457200" lvl="0" marL="814388" rtl="0" algn="l">
              <a:lnSpc>
                <a:spcPct val="100000"/>
              </a:lnSpc>
              <a:spcBef>
                <a:spcPts val="555"/>
              </a:spcBef>
              <a:spcAft>
                <a:spcPts val="0"/>
              </a:spcAft>
              <a:buClr>
                <a:srgbClr val="911B21"/>
              </a:buClr>
              <a:buSzPts val="2400"/>
              <a:buFont typeface="Arial"/>
              <a:buAutoNum type="alphaLcParenR"/>
            </a:pPr>
            <a:r>
              <a:rPr lang="en-US" sz="2400">
                <a:latin typeface="Calibri"/>
                <a:ea typeface="Calibri"/>
                <a:cs typeface="Calibri"/>
                <a:sym typeface="Calibri"/>
              </a:rPr>
              <a:t>Financial markets.</a:t>
            </a:r>
            <a:endParaRPr/>
          </a:p>
          <a:p>
            <a:pPr indent="-457200" lvl="0" marL="814388" rtl="0" algn="l">
              <a:lnSpc>
                <a:spcPct val="100000"/>
              </a:lnSpc>
              <a:spcBef>
                <a:spcPts val="555"/>
              </a:spcBef>
              <a:spcAft>
                <a:spcPts val="0"/>
              </a:spcAft>
              <a:buClr>
                <a:srgbClr val="911B21"/>
              </a:buClr>
              <a:buSzPts val="2400"/>
              <a:buFont typeface="Arial"/>
              <a:buAutoNum type="alphaLcParenR"/>
            </a:pPr>
            <a:r>
              <a:rPr lang="en-US" sz="2400">
                <a:latin typeface="Calibri"/>
                <a:ea typeface="Calibri"/>
                <a:cs typeface="Calibri"/>
                <a:sym typeface="Calibri"/>
              </a:rPr>
              <a:t>Multinational corporations.</a:t>
            </a:r>
            <a:endParaRPr/>
          </a:p>
          <a:p>
            <a:pPr indent="-457200" lvl="0" marL="814388" rtl="0" algn="l">
              <a:lnSpc>
                <a:spcPct val="100000"/>
              </a:lnSpc>
              <a:spcBef>
                <a:spcPts val="555"/>
              </a:spcBef>
              <a:spcAft>
                <a:spcPts val="0"/>
              </a:spcAft>
              <a:buClr>
                <a:srgbClr val="911B21"/>
              </a:buClr>
              <a:buSzPts val="2400"/>
              <a:buFont typeface="Arial"/>
              <a:buAutoNum type="alphaLcParenR"/>
            </a:pPr>
            <a:r>
              <a:rPr lang="en-US" sz="2400">
                <a:solidFill>
                  <a:srgbClr val="911B21"/>
                </a:solidFill>
                <a:latin typeface="Calibri"/>
                <a:ea typeface="Calibri"/>
                <a:cs typeface="Calibri"/>
                <a:sym typeface="Calibri"/>
              </a:rPr>
              <a:t>Answer:</a:t>
            </a:r>
            <a:r>
              <a:rPr lang="en-US" sz="2400">
                <a:latin typeface="Calibri"/>
                <a:ea typeface="Calibri"/>
                <a:cs typeface="Calibri"/>
                <a:sym typeface="Calibri"/>
              </a:rPr>
              <a:t> G</a:t>
            </a:r>
            <a:r>
              <a:rPr lang="en-US" sz="100">
                <a:latin typeface="Calibri"/>
                <a:ea typeface="Calibri"/>
                <a:cs typeface="Calibri"/>
                <a:sym typeface="Calibri"/>
              </a:rPr>
              <a:t> </a:t>
            </a:r>
            <a:r>
              <a:rPr lang="en-US" sz="2400">
                <a:latin typeface="Calibri"/>
                <a:ea typeface="Calibri"/>
                <a:cs typeface="Calibri"/>
                <a:sym typeface="Calibri"/>
              </a:rPr>
              <a:t>A</a:t>
            </a:r>
            <a:r>
              <a:rPr lang="en-US" sz="100">
                <a:latin typeface="Calibri"/>
                <a:ea typeface="Calibri"/>
                <a:cs typeface="Calibri"/>
                <a:sym typeface="Calibri"/>
              </a:rPr>
              <a:t> </a:t>
            </a:r>
            <a:r>
              <a:rPr lang="en-US" sz="2400">
                <a:latin typeface="Calibri"/>
                <a:ea typeface="Calibri"/>
                <a:cs typeface="Calibri"/>
                <a:sym typeface="Calibri"/>
              </a:rPr>
              <a:t>A</a:t>
            </a:r>
            <a:r>
              <a:rPr lang="en-US" sz="100">
                <a:latin typeface="Calibri"/>
                <a:ea typeface="Calibri"/>
                <a:cs typeface="Calibri"/>
                <a:sym typeface="Calibri"/>
              </a:rPr>
              <a:t> </a:t>
            </a:r>
            <a:r>
              <a:rPr lang="en-US" sz="2400">
                <a:latin typeface="Calibri"/>
                <a:ea typeface="Calibri"/>
                <a:cs typeface="Calibri"/>
                <a:sym typeface="Calibri"/>
              </a:rPr>
              <a:t>P is widely considered to be a superior reporting system.</a:t>
            </a:r>
            <a:endParaRPr/>
          </a:p>
        </p:txBody>
      </p:sp>
      <p:sp>
        <p:nvSpPr>
          <p:cNvPr id="843" name="Google Shape;843;p84"/>
          <p:cNvSpPr txBox="1"/>
          <p:nvPr>
            <p:ph idx="3" type="body"/>
          </p:nvPr>
        </p:nvSpPr>
        <p:spPr>
          <a:xfrm>
            <a:off x="321653" y="6474093"/>
            <a:ext cx="624831" cy="259583"/>
          </a:xfrm>
          <a:prstGeom prst="rect">
            <a:avLst/>
          </a:prstGeom>
          <a:noFill/>
          <a:ln>
            <a:noFill/>
          </a:ln>
        </p:spPr>
        <p:txBody>
          <a:bodyPr anchorCtr="0" anchor="t" bIns="45700" lIns="91425" spcFirstLastPara="1" rIns="91425" wrap="square" tIns="45700">
            <a:noAutofit/>
          </a:bodyPr>
          <a:lstStyle/>
          <a:p>
            <a:pPr indent="0" lvl="1" marL="0" rtl="0" algn="l">
              <a:lnSpc>
                <a:spcPct val="90000"/>
              </a:lnSpc>
              <a:spcBef>
                <a:spcPts val="0"/>
              </a:spcBef>
              <a:spcAft>
                <a:spcPts val="0"/>
              </a:spcAft>
              <a:buClr>
                <a:schemeClr val="dk1"/>
              </a:buClr>
              <a:buSzPts val="1200"/>
              <a:buNone/>
            </a:pPr>
            <a:r>
              <a:rPr lang="en-US">
                <a:latin typeface="Calibri"/>
                <a:ea typeface="Calibri"/>
                <a:cs typeface="Calibri"/>
                <a:sym typeface="Calibri"/>
              </a:rPr>
              <a:t>L</a:t>
            </a:r>
            <a:r>
              <a:rPr lang="en-US" sz="100">
                <a:latin typeface="Calibri"/>
                <a:ea typeface="Calibri"/>
                <a:cs typeface="Calibri"/>
                <a:sym typeface="Calibri"/>
              </a:rPr>
              <a:t> </a:t>
            </a:r>
            <a:r>
              <a:rPr lang="en-US">
                <a:latin typeface="Calibri"/>
                <a:ea typeface="Calibri"/>
                <a:cs typeface="Calibri"/>
                <a:sym typeface="Calibri"/>
              </a:rPr>
              <a:t>O 7</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5"/>
          <p:cNvSpPr txBox="1"/>
          <p:nvPr>
            <p:ph type="title"/>
          </p:nvPr>
        </p:nvSpPr>
        <p:spPr>
          <a:xfrm>
            <a:off x="2683524" y="756269"/>
            <a:ext cx="3517251"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F</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R</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S</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SOX Question</a:t>
            </a:r>
            <a:endParaRPr/>
          </a:p>
        </p:txBody>
      </p:sp>
      <p:sp>
        <p:nvSpPr>
          <p:cNvPr id="849" name="Google Shape;849;p85"/>
          <p:cNvSpPr txBox="1"/>
          <p:nvPr>
            <p:ph idx="1" type="body"/>
          </p:nvPr>
        </p:nvSpPr>
        <p:spPr>
          <a:xfrm>
            <a:off x="304800" y="1752600"/>
            <a:ext cx="8666922"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00000"/>
              </a:buClr>
              <a:buSzPts val="2240"/>
              <a:buNone/>
            </a:pPr>
            <a:r>
              <a:rPr b="1" lang="en-US" sz="2800">
                <a:latin typeface="Calibri"/>
                <a:ea typeface="Calibri"/>
                <a:cs typeface="Calibri"/>
                <a:sym typeface="Calibri"/>
              </a:rPr>
              <a:t>I</a:t>
            </a:r>
            <a:r>
              <a:rPr b="1" lang="en-US" sz="100">
                <a:latin typeface="Calibri"/>
                <a:ea typeface="Calibri"/>
                <a:cs typeface="Calibri"/>
                <a:sym typeface="Calibri"/>
              </a:rPr>
              <a:t> </a:t>
            </a:r>
            <a:r>
              <a:rPr b="1" lang="en-US" sz="2800">
                <a:latin typeface="Calibri"/>
                <a:ea typeface="Calibri"/>
                <a:cs typeface="Calibri"/>
                <a:sym typeface="Calibri"/>
              </a:rPr>
              <a:t>F</a:t>
            </a:r>
            <a:r>
              <a:rPr b="1" lang="en-US" sz="100">
                <a:latin typeface="Calibri"/>
                <a:ea typeface="Calibri"/>
                <a:cs typeface="Calibri"/>
                <a:sym typeface="Calibri"/>
              </a:rPr>
              <a:t> </a:t>
            </a:r>
            <a:r>
              <a:rPr b="1" lang="en-US" sz="2800">
                <a:latin typeface="Calibri"/>
                <a:ea typeface="Calibri"/>
                <a:cs typeface="Calibri"/>
                <a:sym typeface="Calibri"/>
              </a:rPr>
              <a:t>R</a:t>
            </a:r>
            <a:r>
              <a:rPr b="1" lang="en-US" sz="100">
                <a:latin typeface="Calibri"/>
                <a:ea typeface="Calibri"/>
                <a:cs typeface="Calibri"/>
                <a:sym typeface="Calibri"/>
              </a:rPr>
              <a:t> </a:t>
            </a:r>
            <a:r>
              <a:rPr b="1" lang="en-US" sz="2800">
                <a:latin typeface="Calibri"/>
                <a:ea typeface="Calibri"/>
                <a:cs typeface="Calibri"/>
                <a:sym typeface="Calibri"/>
              </a:rPr>
              <a:t>S Self-Test Questions</a:t>
            </a:r>
            <a:endParaRPr/>
          </a:p>
          <a:p>
            <a:pPr indent="0" lvl="0" marL="0" rtl="0" algn="l">
              <a:lnSpc>
                <a:spcPct val="100000"/>
              </a:lnSpc>
              <a:spcBef>
                <a:spcPts val="555"/>
              </a:spcBef>
              <a:spcAft>
                <a:spcPts val="0"/>
              </a:spcAft>
              <a:buClr>
                <a:srgbClr val="800000"/>
              </a:buClr>
              <a:buSzPts val="2240"/>
              <a:buNone/>
            </a:pPr>
            <a:r>
              <a:rPr lang="en-US" sz="2800">
                <a:latin typeface="Calibri"/>
                <a:ea typeface="Calibri"/>
                <a:cs typeface="Calibri"/>
                <a:sym typeface="Calibri"/>
              </a:rPr>
              <a:t>The Sarbanes-Oxley Act determines:</a:t>
            </a:r>
            <a:endParaRPr/>
          </a:p>
          <a:p>
            <a:pPr indent="-514350" lvl="0" marL="920755" rtl="0" algn="l">
              <a:lnSpc>
                <a:spcPct val="100000"/>
              </a:lnSpc>
              <a:spcBef>
                <a:spcPts val="555"/>
              </a:spcBef>
              <a:spcAft>
                <a:spcPts val="0"/>
              </a:spcAft>
              <a:buClr>
                <a:srgbClr val="911B21"/>
              </a:buClr>
              <a:buSzPts val="2800"/>
              <a:buFont typeface="Arial"/>
              <a:buAutoNum type="alphaLcParenR"/>
            </a:pPr>
            <a:r>
              <a:rPr lang="en-US" sz="2800">
                <a:latin typeface="Calibri"/>
                <a:ea typeface="Calibri"/>
                <a:cs typeface="Calibri"/>
                <a:sym typeface="Calibri"/>
              </a:rPr>
              <a:t>international tax regulations.</a:t>
            </a:r>
            <a:endParaRPr/>
          </a:p>
          <a:p>
            <a:pPr indent="-514350" lvl="0" marL="920755" rtl="0" algn="l">
              <a:lnSpc>
                <a:spcPct val="100000"/>
              </a:lnSpc>
              <a:spcBef>
                <a:spcPts val="555"/>
              </a:spcBef>
              <a:spcAft>
                <a:spcPts val="0"/>
              </a:spcAft>
              <a:buClr>
                <a:srgbClr val="911B21"/>
              </a:buClr>
              <a:buSzPts val="2800"/>
              <a:buFont typeface="Arial"/>
              <a:buAutoNum type="alphaLcParenR"/>
            </a:pPr>
            <a:r>
              <a:rPr lang="en-US" sz="2800">
                <a:latin typeface="Calibri"/>
                <a:ea typeface="Calibri"/>
                <a:cs typeface="Calibri"/>
                <a:sym typeface="Calibri"/>
              </a:rPr>
              <a:t>internal control standards as enforced by the </a:t>
            </a:r>
            <a:r>
              <a:rPr b="1" lang="en-US" sz="2800">
                <a:latin typeface="Calibri"/>
                <a:ea typeface="Calibri"/>
                <a:cs typeface="Calibri"/>
                <a:sym typeface="Calibri"/>
              </a:rPr>
              <a:t>I</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S</a:t>
            </a:r>
            <a:r>
              <a:rPr b="1" lang="en-US" sz="100">
                <a:latin typeface="Calibri"/>
                <a:ea typeface="Calibri"/>
                <a:cs typeface="Calibri"/>
                <a:sym typeface="Calibri"/>
              </a:rPr>
              <a:t> </a:t>
            </a:r>
            <a:r>
              <a:rPr b="1" lang="en-US" sz="2800">
                <a:latin typeface="Calibri"/>
                <a:ea typeface="Calibri"/>
                <a:cs typeface="Calibri"/>
                <a:sym typeface="Calibri"/>
              </a:rPr>
              <a:t>B</a:t>
            </a:r>
            <a:r>
              <a:rPr lang="en-US" sz="2800">
                <a:latin typeface="Calibri"/>
                <a:ea typeface="Calibri"/>
                <a:cs typeface="Calibri"/>
                <a:sym typeface="Calibri"/>
              </a:rPr>
              <a:t>.</a:t>
            </a:r>
            <a:endParaRPr/>
          </a:p>
          <a:p>
            <a:pPr indent="-514350" lvl="0" marL="920755" rtl="0" algn="l">
              <a:lnSpc>
                <a:spcPct val="100000"/>
              </a:lnSpc>
              <a:spcBef>
                <a:spcPts val="555"/>
              </a:spcBef>
              <a:spcAft>
                <a:spcPts val="0"/>
              </a:spcAft>
              <a:buClr>
                <a:srgbClr val="911B21"/>
              </a:buClr>
              <a:buSzPts val="2800"/>
              <a:buFont typeface="Arial"/>
              <a:buAutoNum type="alphaLcParenR"/>
            </a:pPr>
            <a:r>
              <a:rPr lang="en-US" sz="2800">
                <a:latin typeface="Calibri"/>
                <a:ea typeface="Calibri"/>
                <a:cs typeface="Calibri"/>
                <a:sym typeface="Calibri"/>
              </a:rPr>
              <a:t>internal control standards of U.S. publicly traded companies.</a:t>
            </a:r>
            <a:endParaRPr/>
          </a:p>
          <a:p>
            <a:pPr indent="-514350" lvl="0" marL="920755" rtl="0" algn="l">
              <a:lnSpc>
                <a:spcPct val="100000"/>
              </a:lnSpc>
              <a:spcBef>
                <a:spcPts val="555"/>
              </a:spcBef>
              <a:spcAft>
                <a:spcPts val="0"/>
              </a:spcAft>
              <a:buClr>
                <a:srgbClr val="911B21"/>
              </a:buClr>
              <a:buSzPts val="2800"/>
              <a:buFont typeface="Arial"/>
              <a:buAutoNum type="alphaLcParenR"/>
            </a:pPr>
            <a:r>
              <a:rPr lang="en-US" sz="2800">
                <a:latin typeface="Calibri"/>
                <a:ea typeface="Calibri"/>
                <a:cs typeface="Calibri"/>
                <a:sym typeface="Calibri"/>
              </a:rPr>
              <a:t>U.S. tax regulations.</a:t>
            </a:r>
            <a:endParaRPr/>
          </a:p>
        </p:txBody>
      </p:sp>
      <p:sp>
        <p:nvSpPr>
          <p:cNvPr id="850" name="Google Shape;850;p85"/>
          <p:cNvSpPr txBox="1"/>
          <p:nvPr>
            <p:ph idx="2" type="body"/>
          </p:nvPr>
        </p:nvSpPr>
        <p:spPr>
          <a:xfrm>
            <a:off x="309560" y="6477002"/>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7</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6"/>
          <p:cNvSpPr txBox="1"/>
          <p:nvPr>
            <p:ph type="title"/>
          </p:nvPr>
        </p:nvSpPr>
        <p:spPr>
          <a:xfrm>
            <a:off x="2683524" y="762105"/>
            <a:ext cx="3623459" cy="68249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F</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R</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S </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SOX Answer</a:t>
            </a:r>
            <a:endParaRPr sz="2400">
              <a:solidFill>
                <a:schemeClr val="lt1"/>
              </a:solidFill>
              <a:latin typeface="Calibri"/>
              <a:ea typeface="Calibri"/>
              <a:cs typeface="Calibri"/>
              <a:sym typeface="Calibri"/>
            </a:endParaRPr>
          </a:p>
        </p:txBody>
      </p:sp>
      <p:sp>
        <p:nvSpPr>
          <p:cNvPr id="857" name="Google Shape;857;p86"/>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00000"/>
              </a:buClr>
              <a:buSzPts val="2240"/>
              <a:buNone/>
            </a:pPr>
            <a:r>
              <a:rPr b="1" lang="en-US" sz="2800">
                <a:latin typeface="Calibri"/>
                <a:ea typeface="Calibri"/>
                <a:cs typeface="Calibri"/>
                <a:sym typeface="Calibri"/>
              </a:rPr>
              <a:t>I</a:t>
            </a:r>
            <a:r>
              <a:rPr b="1" lang="en-US" sz="100">
                <a:latin typeface="Calibri"/>
                <a:ea typeface="Calibri"/>
                <a:cs typeface="Calibri"/>
                <a:sym typeface="Calibri"/>
              </a:rPr>
              <a:t> </a:t>
            </a:r>
            <a:r>
              <a:rPr b="1" lang="en-US" sz="2800">
                <a:latin typeface="Calibri"/>
                <a:ea typeface="Calibri"/>
                <a:cs typeface="Calibri"/>
                <a:sym typeface="Calibri"/>
              </a:rPr>
              <a:t>F</a:t>
            </a:r>
            <a:r>
              <a:rPr b="1" lang="en-US" sz="100">
                <a:latin typeface="Calibri"/>
                <a:ea typeface="Calibri"/>
                <a:cs typeface="Calibri"/>
                <a:sym typeface="Calibri"/>
              </a:rPr>
              <a:t> </a:t>
            </a:r>
            <a:r>
              <a:rPr b="1" lang="en-US" sz="2800">
                <a:latin typeface="Calibri"/>
                <a:ea typeface="Calibri"/>
                <a:cs typeface="Calibri"/>
                <a:sym typeface="Calibri"/>
              </a:rPr>
              <a:t>R</a:t>
            </a:r>
            <a:r>
              <a:rPr b="1" lang="en-US" sz="100">
                <a:latin typeface="Calibri"/>
                <a:ea typeface="Calibri"/>
                <a:cs typeface="Calibri"/>
                <a:sym typeface="Calibri"/>
              </a:rPr>
              <a:t> </a:t>
            </a:r>
            <a:r>
              <a:rPr b="1" lang="en-US" sz="2800">
                <a:latin typeface="Calibri"/>
                <a:ea typeface="Calibri"/>
                <a:cs typeface="Calibri"/>
                <a:sym typeface="Calibri"/>
              </a:rPr>
              <a:t>S Self-Test Questions</a:t>
            </a:r>
            <a:endParaRPr/>
          </a:p>
          <a:p>
            <a:pPr indent="0" lvl="0" marL="0" rtl="0" algn="l">
              <a:lnSpc>
                <a:spcPct val="100000"/>
              </a:lnSpc>
              <a:spcBef>
                <a:spcPts val="555"/>
              </a:spcBef>
              <a:spcAft>
                <a:spcPts val="0"/>
              </a:spcAft>
              <a:buClr>
                <a:srgbClr val="800000"/>
              </a:buClr>
              <a:buSzPts val="2240"/>
              <a:buNone/>
            </a:pPr>
            <a:r>
              <a:rPr lang="en-US" sz="2800">
                <a:latin typeface="Calibri"/>
                <a:ea typeface="Calibri"/>
                <a:cs typeface="Calibri"/>
                <a:sym typeface="Calibri"/>
              </a:rPr>
              <a:t>The Sarbanes-Oxley Act determines:</a:t>
            </a:r>
            <a:endParaRPr/>
          </a:p>
          <a:p>
            <a:pPr indent="-514350" lvl="0" marL="920755" rtl="0" algn="l">
              <a:lnSpc>
                <a:spcPct val="100000"/>
              </a:lnSpc>
              <a:spcBef>
                <a:spcPts val="555"/>
              </a:spcBef>
              <a:spcAft>
                <a:spcPts val="0"/>
              </a:spcAft>
              <a:buClr>
                <a:srgbClr val="911B21"/>
              </a:buClr>
              <a:buSzPts val="2800"/>
              <a:buFont typeface="Arial"/>
              <a:buAutoNum type="alphaLcParenR"/>
            </a:pPr>
            <a:r>
              <a:rPr lang="en-US" sz="2800">
                <a:latin typeface="Calibri"/>
                <a:ea typeface="Calibri"/>
                <a:cs typeface="Calibri"/>
                <a:sym typeface="Calibri"/>
              </a:rPr>
              <a:t>international tax regulations.</a:t>
            </a:r>
            <a:endParaRPr/>
          </a:p>
          <a:p>
            <a:pPr indent="-514350" lvl="0" marL="920755" rtl="0" algn="l">
              <a:lnSpc>
                <a:spcPct val="100000"/>
              </a:lnSpc>
              <a:spcBef>
                <a:spcPts val="555"/>
              </a:spcBef>
              <a:spcAft>
                <a:spcPts val="0"/>
              </a:spcAft>
              <a:buClr>
                <a:srgbClr val="911B21"/>
              </a:buClr>
              <a:buSzPts val="2800"/>
              <a:buFont typeface="Arial"/>
              <a:buAutoNum type="alphaLcParenR"/>
            </a:pPr>
            <a:r>
              <a:rPr lang="en-US" sz="2800">
                <a:latin typeface="Calibri"/>
                <a:ea typeface="Calibri"/>
                <a:cs typeface="Calibri"/>
                <a:sym typeface="Calibri"/>
              </a:rPr>
              <a:t>internal control standards as enforced by the </a:t>
            </a:r>
            <a:r>
              <a:rPr b="1" lang="en-US" sz="2800">
                <a:latin typeface="Calibri"/>
                <a:ea typeface="Calibri"/>
                <a:cs typeface="Calibri"/>
                <a:sym typeface="Calibri"/>
              </a:rPr>
              <a:t>I</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S</a:t>
            </a:r>
            <a:r>
              <a:rPr b="1" lang="en-US" sz="100">
                <a:latin typeface="Calibri"/>
                <a:ea typeface="Calibri"/>
                <a:cs typeface="Calibri"/>
                <a:sym typeface="Calibri"/>
              </a:rPr>
              <a:t> </a:t>
            </a:r>
            <a:r>
              <a:rPr b="1" lang="en-US" sz="2800">
                <a:latin typeface="Calibri"/>
                <a:ea typeface="Calibri"/>
                <a:cs typeface="Calibri"/>
                <a:sym typeface="Calibri"/>
              </a:rPr>
              <a:t>B</a:t>
            </a:r>
            <a:r>
              <a:rPr lang="en-US" sz="2800">
                <a:latin typeface="Calibri"/>
                <a:ea typeface="Calibri"/>
                <a:cs typeface="Calibri"/>
                <a:sym typeface="Calibri"/>
              </a:rPr>
              <a:t>.</a:t>
            </a:r>
            <a:endParaRPr/>
          </a:p>
          <a:p>
            <a:pPr indent="-514350" lvl="0" marL="920755" rtl="0" algn="l">
              <a:lnSpc>
                <a:spcPct val="100000"/>
              </a:lnSpc>
              <a:spcBef>
                <a:spcPts val="555"/>
              </a:spcBef>
              <a:spcAft>
                <a:spcPts val="0"/>
              </a:spcAft>
              <a:buClr>
                <a:srgbClr val="911B21"/>
              </a:buClr>
              <a:buSzPts val="2800"/>
              <a:buFont typeface="Arial"/>
              <a:buAutoNum type="alphaLcParenR"/>
            </a:pPr>
            <a:r>
              <a:rPr lang="en-US" sz="2800">
                <a:solidFill>
                  <a:srgbClr val="911B21"/>
                </a:solidFill>
                <a:latin typeface="Calibri"/>
                <a:ea typeface="Calibri"/>
                <a:cs typeface="Calibri"/>
                <a:sym typeface="Calibri"/>
              </a:rPr>
              <a:t>Answer:</a:t>
            </a:r>
            <a:r>
              <a:rPr lang="en-US" sz="2800">
                <a:latin typeface="Calibri"/>
                <a:ea typeface="Calibri"/>
                <a:cs typeface="Calibri"/>
                <a:sym typeface="Calibri"/>
              </a:rPr>
              <a:t> internal control standards of U.S. publicly traded companies.</a:t>
            </a:r>
            <a:endParaRPr/>
          </a:p>
          <a:p>
            <a:pPr indent="-514350" lvl="0" marL="920755" rtl="0" algn="l">
              <a:lnSpc>
                <a:spcPct val="100000"/>
              </a:lnSpc>
              <a:spcBef>
                <a:spcPts val="555"/>
              </a:spcBef>
              <a:spcAft>
                <a:spcPts val="0"/>
              </a:spcAft>
              <a:buClr>
                <a:srgbClr val="911B21"/>
              </a:buClr>
              <a:buSzPts val="2800"/>
              <a:buFont typeface="Arial"/>
              <a:buAutoNum type="alphaLcParenR"/>
            </a:pPr>
            <a:r>
              <a:rPr lang="en-US" sz="2800">
                <a:latin typeface="Calibri"/>
                <a:ea typeface="Calibri"/>
                <a:cs typeface="Calibri"/>
                <a:sym typeface="Calibri"/>
              </a:rPr>
              <a:t>U.S. tax regulations.</a:t>
            </a:r>
            <a:endParaRPr/>
          </a:p>
        </p:txBody>
      </p:sp>
      <p:sp>
        <p:nvSpPr>
          <p:cNvPr id="858" name="Google Shape;858;p86"/>
          <p:cNvSpPr txBox="1"/>
          <p:nvPr>
            <p:ph idx="3" type="body"/>
          </p:nvPr>
        </p:nvSpPr>
        <p:spPr>
          <a:xfrm>
            <a:off x="321653" y="6474093"/>
            <a:ext cx="624831" cy="259583"/>
          </a:xfrm>
          <a:prstGeom prst="rect">
            <a:avLst/>
          </a:prstGeom>
          <a:noFill/>
          <a:ln>
            <a:noFill/>
          </a:ln>
        </p:spPr>
        <p:txBody>
          <a:bodyPr anchorCtr="0" anchor="t" bIns="45700" lIns="91425" spcFirstLastPara="1" rIns="91425" wrap="square" tIns="45700">
            <a:noAutofit/>
          </a:bodyPr>
          <a:lstStyle/>
          <a:p>
            <a:pPr indent="0" lvl="1" marL="0" rtl="0" algn="l">
              <a:lnSpc>
                <a:spcPct val="90000"/>
              </a:lnSpc>
              <a:spcBef>
                <a:spcPts val="0"/>
              </a:spcBef>
              <a:spcAft>
                <a:spcPts val="0"/>
              </a:spcAft>
              <a:buClr>
                <a:schemeClr val="dk1"/>
              </a:buClr>
              <a:buSzPts val="1200"/>
              <a:buNone/>
            </a:pPr>
            <a:r>
              <a:rPr lang="en-US">
                <a:latin typeface="Calibri"/>
                <a:ea typeface="Calibri"/>
                <a:cs typeface="Calibri"/>
                <a:sym typeface="Calibri"/>
              </a:rPr>
              <a:t>L</a:t>
            </a:r>
            <a:r>
              <a:rPr lang="en-US" sz="100">
                <a:latin typeface="Calibri"/>
                <a:ea typeface="Calibri"/>
                <a:cs typeface="Calibri"/>
                <a:sym typeface="Calibri"/>
              </a:rPr>
              <a:t> </a:t>
            </a:r>
            <a:r>
              <a:rPr lang="en-US">
                <a:latin typeface="Calibri"/>
                <a:ea typeface="Calibri"/>
                <a:cs typeface="Calibri"/>
                <a:sym typeface="Calibri"/>
              </a:rPr>
              <a:t>O 7</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7"/>
          <p:cNvSpPr txBox="1"/>
          <p:nvPr>
            <p:ph type="title"/>
          </p:nvPr>
        </p:nvSpPr>
        <p:spPr>
          <a:xfrm>
            <a:off x="2683524" y="756269"/>
            <a:ext cx="3517251"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F</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R</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S</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Comparison Question</a:t>
            </a:r>
            <a:endParaRPr/>
          </a:p>
        </p:txBody>
      </p:sp>
      <p:sp>
        <p:nvSpPr>
          <p:cNvPr id="864" name="Google Shape;864;p87"/>
          <p:cNvSpPr txBox="1"/>
          <p:nvPr>
            <p:ph idx="1" type="body"/>
          </p:nvPr>
        </p:nvSpPr>
        <p:spPr>
          <a:xfrm>
            <a:off x="304800" y="1752600"/>
            <a:ext cx="8666922"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00000"/>
              </a:buClr>
              <a:buSzPts val="2240"/>
              <a:buNone/>
            </a:pPr>
            <a:r>
              <a:rPr b="1" lang="en-US" sz="2800">
                <a:latin typeface="Calibri"/>
                <a:ea typeface="Calibri"/>
                <a:cs typeface="Calibri"/>
                <a:sym typeface="Calibri"/>
              </a:rPr>
              <a:t>I</a:t>
            </a:r>
            <a:r>
              <a:rPr b="1" lang="en-US" sz="100">
                <a:latin typeface="Calibri"/>
                <a:ea typeface="Calibri"/>
                <a:cs typeface="Calibri"/>
                <a:sym typeface="Calibri"/>
              </a:rPr>
              <a:t> </a:t>
            </a:r>
            <a:r>
              <a:rPr b="1" lang="en-US" sz="2800">
                <a:latin typeface="Calibri"/>
                <a:ea typeface="Calibri"/>
                <a:cs typeface="Calibri"/>
                <a:sym typeface="Calibri"/>
              </a:rPr>
              <a:t>F</a:t>
            </a:r>
            <a:r>
              <a:rPr b="1" lang="en-US" sz="100">
                <a:latin typeface="Calibri"/>
                <a:ea typeface="Calibri"/>
                <a:cs typeface="Calibri"/>
                <a:sym typeface="Calibri"/>
              </a:rPr>
              <a:t> </a:t>
            </a:r>
            <a:r>
              <a:rPr b="1" lang="en-US" sz="2800">
                <a:latin typeface="Calibri"/>
                <a:ea typeface="Calibri"/>
                <a:cs typeface="Calibri"/>
                <a:sym typeface="Calibri"/>
              </a:rPr>
              <a:t>R</a:t>
            </a:r>
            <a:r>
              <a:rPr b="1" lang="en-US" sz="100">
                <a:latin typeface="Calibri"/>
                <a:ea typeface="Calibri"/>
                <a:cs typeface="Calibri"/>
                <a:sym typeface="Calibri"/>
              </a:rPr>
              <a:t> </a:t>
            </a:r>
            <a:r>
              <a:rPr b="1" lang="en-US" sz="2800">
                <a:latin typeface="Calibri"/>
                <a:ea typeface="Calibri"/>
                <a:cs typeface="Calibri"/>
                <a:sym typeface="Calibri"/>
              </a:rPr>
              <a:t>S Self-Test Questions</a:t>
            </a:r>
            <a:endParaRPr/>
          </a:p>
          <a:p>
            <a:pPr indent="0" lvl="0" marL="0" rtl="0" algn="l">
              <a:lnSpc>
                <a:spcPct val="100000"/>
              </a:lnSpc>
              <a:spcBef>
                <a:spcPts val="555"/>
              </a:spcBef>
              <a:spcAft>
                <a:spcPts val="0"/>
              </a:spcAft>
              <a:buClr>
                <a:srgbClr val="800000"/>
              </a:buClr>
              <a:buSzPts val="2240"/>
              <a:buNone/>
            </a:pPr>
            <a:r>
              <a:rPr b="1" lang="en-US" sz="2800">
                <a:latin typeface="Calibri"/>
                <a:ea typeface="Calibri"/>
                <a:cs typeface="Calibri"/>
                <a:sym typeface="Calibri"/>
              </a:rPr>
              <a:t>I</a:t>
            </a:r>
            <a:r>
              <a:rPr b="1" lang="en-US" sz="100">
                <a:latin typeface="Calibri"/>
                <a:ea typeface="Calibri"/>
                <a:cs typeface="Calibri"/>
                <a:sym typeface="Calibri"/>
              </a:rPr>
              <a:t> </a:t>
            </a:r>
            <a:r>
              <a:rPr b="1" lang="en-US" sz="2800">
                <a:latin typeface="Calibri"/>
                <a:ea typeface="Calibri"/>
                <a:cs typeface="Calibri"/>
                <a:sym typeface="Calibri"/>
              </a:rPr>
              <a:t>F</a:t>
            </a:r>
            <a:r>
              <a:rPr b="1" lang="en-US" sz="100">
                <a:latin typeface="Calibri"/>
                <a:ea typeface="Calibri"/>
                <a:cs typeface="Calibri"/>
                <a:sym typeface="Calibri"/>
              </a:rPr>
              <a:t> </a:t>
            </a:r>
            <a:r>
              <a:rPr b="1" lang="en-US" sz="2800">
                <a:latin typeface="Calibri"/>
                <a:ea typeface="Calibri"/>
                <a:cs typeface="Calibri"/>
                <a:sym typeface="Calibri"/>
              </a:rPr>
              <a:t>R</a:t>
            </a:r>
            <a:r>
              <a:rPr b="1" lang="en-US" sz="100">
                <a:latin typeface="Calibri"/>
                <a:ea typeface="Calibri"/>
                <a:cs typeface="Calibri"/>
                <a:sym typeface="Calibri"/>
              </a:rPr>
              <a:t> </a:t>
            </a:r>
            <a:r>
              <a:rPr b="1" lang="en-US" sz="2800">
                <a:latin typeface="Calibri"/>
                <a:ea typeface="Calibri"/>
                <a:cs typeface="Calibri"/>
                <a:sym typeface="Calibri"/>
              </a:rPr>
              <a:t>S</a:t>
            </a:r>
            <a:r>
              <a:rPr lang="en-US" sz="2800">
                <a:latin typeface="Calibri"/>
                <a:ea typeface="Calibri"/>
                <a:cs typeface="Calibri"/>
                <a:sym typeface="Calibri"/>
              </a:rPr>
              <a:t> is considered to be more:</a:t>
            </a:r>
            <a:endParaRPr/>
          </a:p>
          <a:p>
            <a:pPr indent="-514350" lvl="0" marL="920755" rtl="0" algn="l">
              <a:lnSpc>
                <a:spcPct val="100000"/>
              </a:lnSpc>
              <a:spcBef>
                <a:spcPts val="555"/>
              </a:spcBef>
              <a:spcAft>
                <a:spcPts val="0"/>
              </a:spcAft>
              <a:buClr>
                <a:srgbClr val="800000"/>
              </a:buClr>
              <a:buSzPts val="2800"/>
              <a:buFont typeface="Arial"/>
              <a:buAutoNum type="alphaLcParenR"/>
            </a:pPr>
            <a:r>
              <a:rPr lang="en-US" sz="2800">
                <a:latin typeface="Calibri"/>
                <a:ea typeface="Calibri"/>
                <a:cs typeface="Calibri"/>
                <a:sym typeface="Calibri"/>
              </a:rPr>
              <a:t>principles-based and less rules-based than </a:t>
            </a:r>
            <a:r>
              <a:rPr b="1" lang="en-US" sz="2800">
                <a:latin typeface="Calibri"/>
                <a:ea typeface="Calibri"/>
                <a:cs typeface="Calibri"/>
                <a:sym typeface="Calibri"/>
              </a:rPr>
              <a:t>G</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P</a:t>
            </a:r>
            <a:r>
              <a:rPr lang="en-US" sz="2800">
                <a:latin typeface="Calibri"/>
                <a:ea typeface="Calibri"/>
                <a:cs typeface="Calibri"/>
                <a:sym typeface="Calibri"/>
              </a:rPr>
              <a:t>.</a:t>
            </a:r>
            <a:endParaRPr/>
          </a:p>
          <a:p>
            <a:pPr indent="-514350" lvl="0" marL="920755" rtl="0" algn="l">
              <a:lnSpc>
                <a:spcPct val="100000"/>
              </a:lnSpc>
              <a:spcBef>
                <a:spcPts val="555"/>
              </a:spcBef>
              <a:spcAft>
                <a:spcPts val="0"/>
              </a:spcAft>
              <a:buClr>
                <a:srgbClr val="800000"/>
              </a:buClr>
              <a:buSzPts val="2800"/>
              <a:buFont typeface="Arial"/>
              <a:buAutoNum type="alphaLcParenR"/>
            </a:pPr>
            <a:r>
              <a:rPr lang="en-US" sz="2800">
                <a:latin typeface="Calibri"/>
                <a:ea typeface="Calibri"/>
                <a:cs typeface="Calibri"/>
                <a:sym typeface="Calibri"/>
              </a:rPr>
              <a:t>rules-based and less principles-based than </a:t>
            </a:r>
            <a:r>
              <a:rPr b="1" lang="en-US" sz="2800">
                <a:latin typeface="Calibri"/>
                <a:ea typeface="Calibri"/>
                <a:cs typeface="Calibri"/>
                <a:sym typeface="Calibri"/>
              </a:rPr>
              <a:t>G</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P</a:t>
            </a:r>
            <a:r>
              <a:rPr lang="en-US" sz="2800">
                <a:latin typeface="Calibri"/>
                <a:ea typeface="Calibri"/>
                <a:cs typeface="Calibri"/>
                <a:sym typeface="Calibri"/>
              </a:rPr>
              <a:t>.</a:t>
            </a:r>
            <a:endParaRPr/>
          </a:p>
          <a:p>
            <a:pPr indent="-514350" lvl="0" marL="920755" rtl="0" algn="l">
              <a:lnSpc>
                <a:spcPct val="100000"/>
              </a:lnSpc>
              <a:spcBef>
                <a:spcPts val="555"/>
              </a:spcBef>
              <a:spcAft>
                <a:spcPts val="0"/>
              </a:spcAft>
              <a:buClr>
                <a:srgbClr val="800000"/>
              </a:buClr>
              <a:buSzPts val="2800"/>
              <a:buFont typeface="Arial"/>
              <a:buAutoNum type="alphaLcParenR"/>
            </a:pPr>
            <a:r>
              <a:rPr lang="en-US" sz="2800">
                <a:latin typeface="Calibri"/>
                <a:ea typeface="Calibri"/>
                <a:cs typeface="Calibri"/>
                <a:sym typeface="Calibri"/>
              </a:rPr>
              <a:t>detailed than </a:t>
            </a:r>
            <a:r>
              <a:rPr b="1" lang="en-US" sz="2800">
                <a:latin typeface="Calibri"/>
                <a:ea typeface="Calibri"/>
                <a:cs typeface="Calibri"/>
                <a:sym typeface="Calibri"/>
              </a:rPr>
              <a:t>G</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P.</a:t>
            </a:r>
            <a:endParaRPr/>
          </a:p>
          <a:p>
            <a:pPr indent="-514350" lvl="0" marL="920755" rtl="0" algn="l">
              <a:lnSpc>
                <a:spcPct val="100000"/>
              </a:lnSpc>
              <a:spcBef>
                <a:spcPts val="555"/>
              </a:spcBef>
              <a:spcAft>
                <a:spcPts val="0"/>
              </a:spcAft>
              <a:buClr>
                <a:srgbClr val="800000"/>
              </a:buClr>
              <a:buSzPts val="2800"/>
              <a:buFont typeface="Arial"/>
              <a:buAutoNum type="alphaLcParenR"/>
            </a:pPr>
            <a:r>
              <a:rPr lang="en-US" sz="2800">
                <a:latin typeface="Calibri"/>
                <a:ea typeface="Calibri"/>
                <a:cs typeface="Calibri"/>
                <a:sym typeface="Calibri"/>
              </a:rPr>
              <a:t>None of the answer choices is correct.</a:t>
            </a:r>
            <a:endParaRPr/>
          </a:p>
        </p:txBody>
      </p:sp>
      <p:sp>
        <p:nvSpPr>
          <p:cNvPr id="865" name="Google Shape;865;p87"/>
          <p:cNvSpPr txBox="1"/>
          <p:nvPr>
            <p:ph idx="2" type="body"/>
          </p:nvPr>
        </p:nvSpPr>
        <p:spPr>
          <a:xfrm>
            <a:off x="309560" y="6477002"/>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7</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8"/>
          <p:cNvSpPr txBox="1"/>
          <p:nvPr>
            <p:ph type="title"/>
          </p:nvPr>
        </p:nvSpPr>
        <p:spPr>
          <a:xfrm>
            <a:off x="2683524" y="762105"/>
            <a:ext cx="3623459" cy="68249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F</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R</a:t>
            </a:r>
            <a:r>
              <a:rPr lang="en-US" sz="100">
                <a:solidFill>
                  <a:schemeClr val="lt1"/>
                </a:solidFill>
                <a:latin typeface="Calibri"/>
                <a:ea typeface="Calibri"/>
                <a:cs typeface="Calibri"/>
                <a:sym typeface="Calibri"/>
              </a:rPr>
              <a:t> </a:t>
            </a:r>
            <a:r>
              <a:rPr lang="en-US" sz="2400">
                <a:solidFill>
                  <a:schemeClr val="lt1"/>
                </a:solidFill>
                <a:latin typeface="Calibri"/>
                <a:ea typeface="Calibri"/>
                <a:cs typeface="Calibri"/>
                <a:sym typeface="Calibri"/>
              </a:rPr>
              <a:t>S </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Comparison Answer</a:t>
            </a:r>
            <a:endParaRPr sz="2400">
              <a:solidFill>
                <a:schemeClr val="lt1"/>
              </a:solidFill>
              <a:latin typeface="Calibri"/>
              <a:ea typeface="Calibri"/>
              <a:cs typeface="Calibri"/>
              <a:sym typeface="Calibri"/>
            </a:endParaRPr>
          </a:p>
        </p:txBody>
      </p:sp>
      <p:sp>
        <p:nvSpPr>
          <p:cNvPr id="872" name="Google Shape;872;p88"/>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00000"/>
              </a:buClr>
              <a:buSzPts val="2240"/>
              <a:buNone/>
            </a:pPr>
            <a:r>
              <a:rPr b="1" lang="en-US" sz="2800">
                <a:latin typeface="Calibri"/>
                <a:ea typeface="Calibri"/>
                <a:cs typeface="Calibri"/>
                <a:sym typeface="Calibri"/>
              </a:rPr>
              <a:t>I</a:t>
            </a:r>
            <a:r>
              <a:rPr b="1" lang="en-US" sz="100">
                <a:latin typeface="Calibri"/>
                <a:ea typeface="Calibri"/>
                <a:cs typeface="Calibri"/>
                <a:sym typeface="Calibri"/>
              </a:rPr>
              <a:t> </a:t>
            </a:r>
            <a:r>
              <a:rPr b="1" lang="en-US" sz="2800">
                <a:latin typeface="Calibri"/>
                <a:ea typeface="Calibri"/>
                <a:cs typeface="Calibri"/>
                <a:sym typeface="Calibri"/>
              </a:rPr>
              <a:t>F</a:t>
            </a:r>
            <a:r>
              <a:rPr b="1" lang="en-US" sz="100">
                <a:latin typeface="Calibri"/>
                <a:ea typeface="Calibri"/>
                <a:cs typeface="Calibri"/>
                <a:sym typeface="Calibri"/>
              </a:rPr>
              <a:t> </a:t>
            </a:r>
            <a:r>
              <a:rPr b="1" lang="en-US" sz="2800">
                <a:latin typeface="Calibri"/>
                <a:ea typeface="Calibri"/>
                <a:cs typeface="Calibri"/>
                <a:sym typeface="Calibri"/>
              </a:rPr>
              <a:t>R</a:t>
            </a:r>
            <a:r>
              <a:rPr b="1" lang="en-US" sz="100">
                <a:latin typeface="Calibri"/>
                <a:ea typeface="Calibri"/>
                <a:cs typeface="Calibri"/>
                <a:sym typeface="Calibri"/>
              </a:rPr>
              <a:t> </a:t>
            </a:r>
            <a:r>
              <a:rPr b="1" lang="en-US" sz="2800">
                <a:latin typeface="Calibri"/>
                <a:ea typeface="Calibri"/>
                <a:cs typeface="Calibri"/>
                <a:sym typeface="Calibri"/>
              </a:rPr>
              <a:t>S Self-Test Questions</a:t>
            </a:r>
            <a:endParaRPr/>
          </a:p>
          <a:p>
            <a:pPr indent="0" lvl="0" marL="0" rtl="0" algn="l">
              <a:lnSpc>
                <a:spcPct val="100000"/>
              </a:lnSpc>
              <a:spcBef>
                <a:spcPts val="555"/>
              </a:spcBef>
              <a:spcAft>
                <a:spcPts val="0"/>
              </a:spcAft>
              <a:buClr>
                <a:srgbClr val="800000"/>
              </a:buClr>
              <a:buSzPts val="2240"/>
              <a:buNone/>
            </a:pPr>
            <a:r>
              <a:rPr b="1" lang="en-US" sz="2800">
                <a:latin typeface="Calibri"/>
                <a:ea typeface="Calibri"/>
                <a:cs typeface="Calibri"/>
                <a:sym typeface="Calibri"/>
              </a:rPr>
              <a:t>I</a:t>
            </a:r>
            <a:r>
              <a:rPr b="1" lang="en-US" sz="100">
                <a:latin typeface="Calibri"/>
                <a:ea typeface="Calibri"/>
                <a:cs typeface="Calibri"/>
                <a:sym typeface="Calibri"/>
              </a:rPr>
              <a:t> </a:t>
            </a:r>
            <a:r>
              <a:rPr b="1" lang="en-US" sz="2800">
                <a:latin typeface="Calibri"/>
                <a:ea typeface="Calibri"/>
                <a:cs typeface="Calibri"/>
                <a:sym typeface="Calibri"/>
              </a:rPr>
              <a:t>F</a:t>
            </a:r>
            <a:r>
              <a:rPr b="1" lang="en-US" sz="100">
                <a:latin typeface="Calibri"/>
                <a:ea typeface="Calibri"/>
                <a:cs typeface="Calibri"/>
                <a:sym typeface="Calibri"/>
              </a:rPr>
              <a:t> </a:t>
            </a:r>
            <a:r>
              <a:rPr b="1" lang="en-US" sz="2800">
                <a:latin typeface="Calibri"/>
                <a:ea typeface="Calibri"/>
                <a:cs typeface="Calibri"/>
                <a:sym typeface="Calibri"/>
              </a:rPr>
              <a:t>R</a:t>
            </a:r>
            <a:r>
              <a:rPr b="1" lang="en-US" sz="100">
                <a:latin typeface="Calibri"/>
                <a:ea typeface="Calibri"/>
                <a:cs typeface="Calibri"/>
                <a:sym typeface="Calibri"/>
              </a:rPr>
              <a:t> </a:t>
            </a:r>
            <a:r>
              <a:rPr b="1" lang="en-US" sz="2800">
                <a:latin typeface="Calibri"/>
                <a:ea typeface="Calibri"/>
                <a:cs typeface="Calibri"/>
                <a:sym typeface="Calibri"/>
              </a:rPr>
              <a:t>S</a:t>
            </a:r>
            <a:r>
              <a:rPr lang="en-US" sz="2800">
                <a:latin typeface="Calibri"/>
                <a:ea typeface="Calibri"/>
                <a:cs typeface="Calibri"/>
                <a:sym typeface="Calibri"/>
              </a:rPr>
              <a:t> is considered to be more:</a:t>
            </a:r>
            <a:endParaRPr/>
          </a:p>
          <a:p>
            <a:pPr indent="-514350" lvl="0" marL="920755" rtl="0" algn="l">
              <a:lnSpc>
                <a:spcPct val="100000"/>
              </a:lnSpc>
              <a:spcBef>
                <a:spcPts val="555"/>
              </a:spcBef>
              <a:spcAft>
                <a:spcPts val="0"/>
              </a:spcAft>
              <a:buClr>
                <a:srgbClr val="800000"/>
              </a:buClr>
              <a:buSzPts val="2800"/>
              <a:buFont typeface="Arial"/>
              <a:buAutoNum type="alphaLcParenR"/>
            </a:pPr>
            <a:r>
              <a:rPr lang="en-US" sz="2800">
                <a:solidFill>
                  <a:srgbClr val="911B21"/>
                </a:solidFill>
                <a:latin typeface="Calibri"/>
                <a:ea typeface="Calibri"/>
                <a:cs typeface="Calibri"/>
                <a:sym typeface="Calibri"/>
              </a:rPr>
              <a:t>Answer:</a:t>
            </a:r>
            <a:r>
              <a:rPr lang="en-US" sz="2800">
                <a:latin typeface="Calibri"/>
                <a:ea typeface="Calibri"/>
                <a:cs typeface="Calibri"/>
                <a:sym typeface="Calibri"/>
              </a:rPr>
              <a:t> principles-based and less rules-based than </a:t>
            </a:r>
            <a:r>
              <a:rPr b="1" lang="en-US" sz="2800">
                <a:latin typeface="Calibri"/>
                <a:ea typeface="Calibri"/>
                <a:cs typeface="Calibri"/>
                <a:sym typeface="Calibri"/>
              </a:rPr>
              <a:t>G</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P</a:t>
            </a:r>
            <a:r>
              <a:rPr lang="en-US" sz="2800">
                <a:latin typeface="Calibri"/>
                <a:ea typeface="Calibri"/>
                <a:cs typeface="Calibri"/>
                <a:sym typeface="Calibri"/>
              </a:rPr>
              <a:t>.</a:t>
            </a:r>
            <a:endParaRPr/>
          </a:p>
          <a:p>
            <a:pPr indent="-514350" lvl="0" marL="920755" rtl="0" algn="l">
              <a:lnSpc>
                <a:spcPct val="100000"/>
              </a:lnSpc>
              <a:spcBef>
                <a:spcPts val="555"/>
              </a:spcBef>
              <a:spcAft>
                <a:spcPts val="0"/>
              </a:spcAft>
              <a:buClr>
                <a:srgbClr val="800000"/>
              </a:buClr>
              <a:buSzPts val="2800"/>
              <a:buFont typeface="Arial"/>
              <a:buAutoNum type="alphaLcParenR"/>
            </a:pPr>
            <a:r>
              <a:rPr lang="en-US" sz="2800">
                <a:latin typeface="Calibri"/>
                <a:ea typeface="Calibri"/>
                <a:cs typeface="Calibri"/>
                <a:sym typeface="Calibri"/>
              </a:rPr>
              <a:t>rules-based and less principles-based than </a:t>
            </a:r>
            <a:r>
              <a:rPr b="1" lang="en-US" sz="2800">
                <a:latin typeface="Calibri"/>
                <a:ea typeface="Calibri"/>
                <a:cs typeface="Calibri"/>
                <a:sym typeface="Calibri"/>
              </a:rPr>
              <a:t>G</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P</a:t>
            </a:r>
            <a:r>
              <a:rPr lang="en-US" sz="2800">
                <a:latin typeface="Calibri"/>
                <a:ea typeface="Calibri"/>
                <a:cs typeface="Calibri"/>
                <a:sym typeface="Calibri"/>
              </a:rPr>
              <a:t>.</a:t>
            </a:r>
            <a:endParaRPr/>
          </a:p>
          <a:p>
            <a:pPr indent="-514350" lvl="0" marL="920755" rtl="0" algn="l">
              <a:lnSpc>
                <a:spcPct val="100000"/>
              </a:lnSpc>
              <a:spcBef>
                <a:spcPts val="555"/>
              </a:spcBef>
              <a:spcAft>
                <a:spcPts val="0"/>
              </a:spcAft>
              <a:buClr>
                <a:srgbClr val="800000"/>
              </a:buClr>
              <a:buSzPts val="2800"/>
              <a:buFont typeface="Arial"/>
              <a:buAutoNum type="alphaLcParenR"/>
            </a:pPr>
            <a:r>
              <a:rPr lang="en-US" sz="2800">
                <a:latin typeface="Calibri"/>
                <a:ea typeface="Calibri"/>
                <a:cs typeface="Calibri"/>
                <a:sym typeface="Calibri"/>
              </a:rPr>
              <a:t>detailed than </a:t>
            </a:r>
            <a:r>
              <a:rPr b="1" lang="en-US" sz="2800">
                <a:latin typeface="Calibri"/>
                <a:ea typeface="Calibri"/>
                <a:cs typeface="Calibri"/>
                <a:sym typeface="Calibri"/>
              </a:rPr>
              <a:t>G</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A</a:t>
            </a:r>
            <a:r>
              <a:rPr b="1" lang="en-US" sz="100">
                <a:latin typeface="Calibri"/>
                <a:ea typeface="Calibri"/>
                <a:cs typeface="Calibri"/>
                <a:sym typeface="Calibri"/>
              </a:rPr>
              <a:t> </a:t>
            </a:r>
            <a:r>
              <a:rPr b="1" lang="en-US" sz="2800">
                <a:latin typeface="Calibri"/>
                <a:ea typeface="Calibri"/>
                <a:cs typeface="Calibri"/>
                <a:sym typeface="Calibri"/>
              </a:rPr>
              <a:t>P</a:t>
            </a:r>
            <a:r>
              <a:rPr lang="en-US" sz="2800">
                <a:latin typeface="Calibri"/>
                <a:ea typeface="Calibri"/>
                <a:cs typeface="Calibri"/>
                <a:sym typeface="Calibri"/>
              </a:rPr>
              <a:t>.</a:t>
            </a:r>
            <a:endParaRPr/>
          </a:p>
          <a:p>
            <a:pPr indent="-514350" lvl="0" marL="920755" rtl="0" algn="l">
              <a:lnSpc>
                <a:spcPct val="100000"/>
              </a:lnSpc>
              <a:spcBef>
                <a:spcPts val="555"/>
              </a:spcBef>
              <a:spcAft>
                <a:spcPts val="0"/>
              </a:spcAft>
              <a:buClr>
                <a:srgbClr val="800000"/>
              </a:buClr>
              <a:buSzPts val="2800"/>
              <a:buFont typeface="Arial"/>
              <a:buAutoNum type="alphaLcParenR"/>
            </a:pPr>
            <a:r>
              <a:rPr lang="en-US" sz="2800">
                <a:latin typeface="Calibri"/>
                <a:ea typeface="Calibri"/>
                <a:cs typeface="Calibri"/>
                <a:sym typeface="Calibri"/>
              </a:rPr>
              <a:t>None of the answer choices is correct.</a:t>
            </a:r>
            <a:endParaRPr/>
          </a:p>
        </p:txBody>
      </p:sp>
      <p:sp>
        <p:nvSpPr>
          <p:cNvPr id="873" name="Google Shape;873;p88"/>
          <p:cNvSpPr txBox="1"/>
          <p:nvPr>
            <p:ph idx="3" type="body"/>
          </p:nvPr>
        </p:nvSpPr>
        <p:spPr>
          <a:xfrm>
            <a:off x="321653" y="6474093"/>
            <a:ext cx="721084" cy="259583"/>
          </a:xfrm>
          <a:prstGeom prst="rect">
            <a:avLst/>
          </a:prstGeom>
          <a:noFill/>
          <a:ln>
            <a:noFill/>
          </a:ln>
        </p:spPr>
        <p:txBody>
          <a:bodyPr anchorCtr="0" anchor="t" bIns="45700" lIns="91425" spcFirstLastPara="1" rIns="91425" wrap="square" tIns="45700">
            <a:noAutofit/>
          </a:bodyPr>
          <a:lstStyle/>
          <a:p>
            <a:pPr indent="0" lvl="1" marL="0" rtl="0" algn="l">
              <a:lnSpc>
                <a:spcPct val="90000"/>
              </a:lnSpc>
              <a:spcBef>
                <a:spcPts val="0"/>
              </a:spcBef>
              <a:spcAft>
                <a:spcPts val="0"/>
              </a:spcAft>
              <a:buClr>
                <a:schemeClr val="dk1"/>
              </a:buClr>
              <a:buSzPts val="1200"/>
              <a:buNone/>
            </a:pPr>
            <a:r>
              <a:rPr lang="en-US">
                <a:latin typeface="Calibri"/>
                <a:ea typeface="Calibri"/>
                <a:cs typeface="Calibri"/>
                <a:sym typeface="Calibri"/>
              </a:rPr>
              <a:t>L</a:t>
            </a:r>
            <a:r>
              <a:rPr lang="en-US" sz="100">
                <a:latin typeface="Calibri"/>
                <a:ea typeface="Calibri"/>
                <a:cs typeface="Calibri"/>
                <a:sym typeface="Calibri"/>
              </a:rPr>
              <a:t> </a:t>
            </a:r>
            <a:r>
              <a:rPr lang="en-US">
                <a:latin typeface="Calibri"/>
                <a:ea typeface="Calibri"/>
                <a:cs typeface="Calibri"/>
                <a:sym typeface="Calibri"/>
              </a:rPr>
              <a:t>O 7</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9"/>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solidFill>
                  <a:srgbClr val="007787"/>
                </a:solidFill>
                <a:latin typeface="Calibri"/>
                <a:ea typeface="Calibri"/>
                <a:cs typeface="Calibri"/>
                <a:sym typeface="Calibri"/>
              </a:rPr>
              <a:t>Copyright</a:t>
            </a:r>
            <a:endParaRPr/>
          </a:p>
        </p:txBody>
      </p:sp>
      <p:sp>
        <p:nvSpPr>
          <p:cNvPr id="880" name="Google Shape;880;p89"/>
          <p:cNvSpPr txBox="1"/>
          <p:nvPr>
            <p:ph idx="1" type="body"/>
          </p:nvPr>
        </p:nvSpPr>
        <p:spPr>
          <a:xfrm>
            <a:off x="304800" y="1752600"/>
            <a:ext cx="8534400" cy="46037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2400"/>
              <a:buNone/>
            </a:pPr>
            <a:r>
              <a:rPr b="1" lang="en-US" sz="2400">
                <a:latin typeface="Calibri"/>
                <a:ea typeface="Calibri"/>
                <a:cs typeface="Calibri"/>
                <a:sym typeface="Calibri"/>
              </a:rPr>
              <a:t>©2020 John Wiley &amp; Sons, Inc. All rights reserved.</a:t>
            </a:r>
            <a:endParaRPr/>
          </a:p>
          <a:p>
            <a:pPr indent="0" lvl="0" marL="0" rtl="0" algn="l">
              <a:lnSpc>
                <a:spcPct val="150000"/>
              </a:lnSpc>
              <a:spcBef>
                <a:spcPts val="1000"/>
              </a:spcBef>
              <a:spcAft>
                <a:spcPts val="0"/>
              </a:spcAft>
              <a:buClr>
                <a:schemeClr val="dk1"/>
              </a:buClr>
              <a:buSzPts val="1800"/>
              <a:buNone/>
            </a:pPr>
            <a:r>
              <a:rPr lang="en-US" sz="1800">
                <a:latin typeface="Calibri"/>
                <a:ea typeface="Calibri"/>
                <a:cs typeface="Calibri"/>
                <a:sym typeface="Calibri"/>
              </a:rPr>
              <a:t>No part of this publication may be reproduced, stored in a retrieval system, or transmitted, in any form or by any means, electronic, mechanical, photocopying, recording or otherwise, except as permitted by law. Advice on how to obtain permission to reuse this material is available at http://www.wiley.com/go/permissions.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a:latin typeface="Calibri"/>
                <a:ea typeface="Calibri"/>
                <a:cs typeface="Calibri"/>
                <a:sym typeface="Calibri"/>
              </a:rPr>
              <a:t>Who Uses Accounting Data</a:t>
            </a:r>
            <a:br>
              <a:rPr lang="en-US">
                <a:latin typeface="Calibri"/>
                <a:ea typeface="Calibri"/>
                <a:cs typeface="Calibri"/>
                <a:sym typeface="Calibri"/>
              </a:rPr>
            </a:br>
            <a:r>
              <a:rPr lang="en-US" sz="3100">
                <a:latin typeface="Calibri"/>
                <a:ea typeface="Calibri"/>
                <a:cs typeface="Calibri"/>
                <a:sym typeface="Calibri"/>
              </a:rPr>
              <a:t>External Users</a:t>
            </a:r>
            <a:endParaRPr>
              <a:latin typeface="Calibri"/>
              <a:ea typeface="Calibri"/>
              <a:cs typeface="Calibri"/>
              <a:sym typeface="Calibri"/>
            </a:endParaRPr>
          </a:p>
        </p:txBody>
      </p:sp>
      <p:pic>
        <p:nvPicPr>
          <p:cNvPr descr="An illustration for investors shows three business people looking at the rising stock price on a chart and exclaiming, Yeah! The question asked by external users such as investors is, Is General Electric earning satisfactory income? An illustration for investors shows a Disneyland palace on one end of a scale and a factory building on the other end. The factory tips the scale down. The question asked by external users such as investors is, How does Disney compare in size and profitability with Time Warner? An illustration for creditors shows a van, labeled bills, chasing a speeding car. One of the two people in the car asks, What do we do if they catch us? The question asked by external users such as creditors is, Will United Airlines be able to pay its debts as they come due? " id="230" name="Google Shape;230;p9"/>
          <p:cNvPicPr preferRelativeResize="0"/>
          <p:nvPr>
            <p:ph idx="2" type="pic"/>
          </p:nvPr>
        </p:nvPicPr>
        <p:blipFill rotWithShape="1">
          <a:blip r:embed="rId3">
            <a:alphaModFix/>
          </a:blip>
          <a:srcRect b="0" l="0" r="0" t="0"/>
          <a:stretch/>
        </p:blipFill>
        <p:spPr>
          <a:xfrm>
            <a:off x="319588" y="2582481"/>
            <a:ext cx="8504825" cy="1981794"/>
          </a:xfrm>
          <a:prstGeom prst="rect">
            <a:avLst/>
          </a:prstGeom>
          <a:noFill/>
          <a:ln>
            <a:noFill/>
          </a:ln>
        </p:spPr>
      </p:pic>
      <p:sp>
        <p:nvSpPr>
          <p:cNvPr id="231" name="Google Shape;231;p9"/>
          <p:cNvSpPr txBox="1"/>
          <p:nvPr>
            <p:ph idx="1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a:t>
            </a:r>
            <a:r>
              <a:rPr lang="en-US" sz="100">
                <a:latin typeface="Calibri"/>
                <a:ea typeface="Calibri"/>
                <a:cs typeface="Calibri"/>
                <a:sym typeface="Calibri"/>
              </a:rPr>
              <a:t> </a:t>
            </a:r>
            <a:r>
              <a:rPr lang="en-US" sz="1200">
                <a:latin typeface="Calibri"/>
                <a:ea typeface="Calibri"/>
                <a:cs typeface="Calibri"/>
                <a:sym typeface="Calibri"/>
              </a:rPr>
              <a:t>O 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2018-08-23T13:01:59Z</dcterms:created>
  <dc:creator>Weygandt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0x0101005E85AF1399828C4BB45E3DDBC6858EF1</vt:lpwstr>
  </property>
</Properties>
</file>